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6"/>
  </p:notesMasterIdLst>
  <p:sldIdLst>
    <p:sldId id="256" r:id="rId2"/>
    <p:sldId id="257" r:id="rId3"/>
    <p:sldId id="289" r:id="rId4"/>
    <p:sldId id="288" r:id="rId5"/>
    <p:sldId id="258" r:id="rId6"/>
    <p:sldId id="259" r:id="rId7"/>
    <p:sldId id="260" r:id="rId8"/>
    <p:sldId id="263" r:id="rId9"/>
    <p:sldId id="261" r:id="rId10"/>
    <p:sldId id="262" r:id="rId11"/>
    <p:sldId id="264" r:id="rId12"/>
    <p:sldId id="274" r:id="rId13"/>
    <p:sldId id="275" r:id="rId14"/>
    <p:sldId id="425" r:id="rId15"/>
    <p:sldId id="426" r:id="rId16"/>
    <p:sldId id="430" r:id="rId17"/>
    <p:sldId id="284" r:id="rId18"/>
    <p:sldId id="290" r:id="rId19"/>
    <p:sldId id="376" r:id="rId20"/>
    <p:sldId id="379" r:id="rId21"/>
    <p:sldId id="378" r:id="rId22"/>
    <p:sldId id="381" r:id="rId23"/>
    <p:sldId id="382" r:id="rId24"/>
    <p:sldId id="392" r:id="rId25"/>
    <p:sldId id="388" r:id="rId26"/>
    <p:sldId id="390" r:id="rId27"/>
    <p:sldId id="270" r:id="rId28"/>
    <p:sldId id="278" r:id="rId29"/>
    <p:sldId id="291" r:id="rId30"/>
    <p:sldId id="387" r:id="rId31"/>
    <p:sldId id="406" r:id="rId32"/>
    <p:sldId id="293" r:id="rId33"/>
    <p:sldId id="281" r:id="rId34"/>
    <p:sldId id="287"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BCB5EF-7024-4F26-8D49-5D02DDF21DE0}" type="datetimeFigureOut">
              <a:rPr lang="fr-FR" smtClean="0"/>
              <a:t>25/06/2025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6967694-46E8-4238-8736-F192CF07AA2D}" type="slidenum">
              <a:rPr lang="fr-FR" smtClean="0"/>
              <a:t>‹N°›</a:t>
            </a:fld>
            <a:endParaRPr lang="fr-FR"/>
          </a:p>
        </p:txBody>
      </p:sp>
    </p:spTree>
    <p:extLst>
      <p:ext uri="{BB962C8B-B14F-4D97-AF65-F5344CB8AC3E}">
        <p14:creationId xmlns:p14="http://schemas.microsoft.com/office/powerpoint/2010/main" val="24378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B83F9C-0DAD-4C79-9C34-22DC339A58C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1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B83F9C-0DAD-4C79-9C34-22DC339A58C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74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794ED4-DE69-4E53-B838-D901C1577F7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63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7CA892A-A3E1-4EF2-AF7D-18E1261E2A5B}" type="datetime1">
              <a:rPr lang="fr-FR" smtClean="0"/>
              <a:t>25/06/2025</a:t>
            </a:fld>
            <a:endParaRPr lang="fr-F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fr-FR"/>
              <a:t>Isabelle RODIN</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A20999D-3C7A-46BF-8815-DA2B6568590B}" type="slidenum">
              <a:rPr lang="fr-FR" smtClean="0"/>
              <a:t>‹N°›</a:t>
            </a:fld>
            <a:endParaRPr lang="fr-FR"/>
          </a:p>
        </p:txBody>
      </p:sp>
    </p:spTree>
    <p:extLst>
      <p:ext uri="{BB962C8B-B14F-4D97-AF65-F5344CB8AC3E}">
        <p14:creationId xmlns:p14="http://schemas.microsoft.com/office/powerpoint/2010/main" val="314015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E26BE3-D986-45BC-AC24-CA5511A0C3E3}" type="datetime1">
              <a:rPr lang="fr-FR" smtClean="0"/>
              <a:t>25/06/2025</a:t>
            </a:fld>
            <a:endParaRPr lang="fr-FR"/>
          </a:p>
        </p:txBody>
      </p:sp>
      <p:sp>
        <p:nvSpPr>
          <p:cNvPr id="5" name="Footer Placeholder 4"/>
          <p:cNvSpPr>
            <a:spLocks noGrp="1"/>
          </p:cNvSpPr>
          <p:nvPr>
            <p:ph type="ftr" sz="quarter" idx="11"/>
          </p:nvPr>
        </p:nvSpPr>
        <p:spPr/>
        <p:txBody>
          <a:bodyPr/>
          <a:lstStyle/>
          <a:p>
            <a:r>
              <a:rPr lang="fr-FR"/>
              <a:t>Isabelle RODIN</a:t>
            </a:r>
          </a:p>
        </p:txBody>
      </p:sp>
      <p:sp>
        <p:nvSpPr>
          <p:cNvPr id="6" name="Slide Number Placeholder 5"/>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406872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11AED3-44CA-4DBF-936A-B11A41BB1C48}" type="datetime1">
              <a:rPr lang="fr-FR" smtClean="0"/>
              <a:t>25/06/2025</a:t>
            </a:fld>
            <a:endParaRPr lang="fr-FR"/>
          </a:p>
        </p:txBody>
      </p:sp>
      <p:sp>
        <p:nvSpPr>
          <p:cNvPr id="5" name="Footer Placeholder 4"/>
          <p:cNvSpPr>
            <a:spLocks noGrp="1"/>
          </p:cNvSpPr>
          <p:nvPr>
            <p:ph type="ftr" sz="quarter" idx="11"/>
          </p:nvPr>
        </p:nvSpPr>
        <p:spPr/>
        <p:txBody>
          <a:bodyPr/>
          <a:lstStyle/>
          <a:p>
            <a:r>
              <a:rPr lang="fr-FR"/>
              <a:t>Isabelle RODIN</a:t>
            </a:r>
          </a:p>
        </p:txBody>
      </p:sp>
      <p:sp>
        <p:nvSpPr>
          <p:cNvPr id="6" name="Slide Number Placeholder 5"/>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268906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a:t>17 DECEMBRE 2024</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DGESCO B2-3 DGESIP MOSS</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443709"/>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1B986CE4-310D-D84E-9681-9DD8568C671F}"/>
              </a:ext>
            </a:extLst>
          </p:cNvPr>
          <p:cNvPicPr>
            <a:picLocks noChangeAspect="1"/>
          </p:cNvPicPr>
          <p:nvPr userDrawn="1"/>
        </p:nvPicPr>
        <p:blipFill>
          <a:blip r:embed="rId2"/>
          <a:stretch>
            <a:fillRect/>
          </a:stretch>
        </p:blipFill>
        <p:spPr>
          <a:xfrm>
            <a:off x="240000" y="8008"/>
            <a:ext cx="1631531" cy="2019019"/>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4405" y="122241"/>
            <a:ext cx="2112235" cy="1110568"/>
          </a:xfrm>
          <a:prstGeom prst="rect">
            <a:avLst/>
          </a:prstGeom>
        </p:spPr>
      </p:pic>
    </p:spTree>
    <p:extLst>
      <p:ext uri="{BB962C8B-B14F-4D97-AF65-F5344CB8AC3E}">
        <p14:creationId xmlns:p14="http://schemas.microsoft.com/office/powerpoint/2010/main" val="338513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A96185-F24B-4972-8751-B929D444F2D0}" type="datetime1">
              <a:rPr lang="fr-FR" smtClean="0"/>
              <a:t>25/06/2025</a:t>
            </a:fld>
            <a:endParaRPr lang="fr-FR"/>
          </a:p>
        </p:txBody>
      </p:sp>
      <p:sp>
        <p:nvSpPr>
          <p:cNvPr id="5" name="Footer Placeholder 4"/>
          <p:cNvSpPr>
            <a:spLocks noGrp="1"/>
          </p:cNvSpPr>
          <p:nvPr>
            <p:ph type="ftr" sz="quarter" idx="11"/>
          </p:nvPr>
        </p:nvSpPr>
        <p:spPr/>
        <p:txBody>
          <a:bodyPr/>
          <a:lstStyle/>
          <a:p>
            <a:r>
              <a:rPr lang="fr-FR"/>
              <a:t>Isabelle RODIN</a:t>
            </a:r>
          </a:p>
        </p:txBody>
      </p:sp>
      <p:sp>
        <p:nvSpPr>
          <p:cNvPr id="6" name="Slide Number Placeholder 5"/>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114078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63BA142-6ED0-4ECC-A45F-7AAFE262B31F}" type="datetime1">
              <a:rPr lang="fr-FR" smtClean="0"/>
              <a:t>25/06/2025</a:t>
            </a:fld>
            <a:endParaRPr lang="fr-FR"/>
          </a:p>
        </p:txBody>
      </p:sp>
      <p:sp>
        <p:nvSpPr>
          <p:cNvPr id="5" name="Footer Placeholder 4"/>
          <p:cNvSpPr>
            <a:spLocks noGrp="1"/>
          </p:cNvSpPr>
          <p:nvPr>
            <p:ph type="ftr" sz="quarter" idx="11"/>
          </p:nvPr>
        </p:nvSpPr>
        <p:spPr/>
        <p:txBody>
          <a:bodyPr/>
          <a:lstStyle/>
          <a:p>
            <a:r>
              <a:rPr lang="fr-FR"/>
              <a:t>Isabelle RODIN</a:t>
            </a:r>
          </a:p>
        </p:txBody>
      </p:sp>
      <p:sp>
        <p:nvSpPr>
          <p:cNvPr id="6" name="Slide Number Placeholder 5"/>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230917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729CB42-115D-4D3C-8497-1C0348C6F63C}" type="datetime1">
              <a:rPr lang="fr-FR" smtClean="0"/>
              <a:t>25/06/2025</a:t>
            </a:fld>
            <a:endParaRPr lang="fr-FR"/>
          </a:p>
        </p:txBody>
      </p:sp>
      <p:sp>
        <p:nvSpPr>
          <p:cNvPr id="6" name="Footer Placeholder 5"/>
          <p:cNvSpPr>
            <a:spLocks noGrp="1"/>
          </p:cNvSpPr>
          <p:nvPr>
            <p:ph type="ftr" sz="quarter" idx="11"/>
          </p:nvPr>
        </p:nvSpPr>
        <p:spPr/>
        <p:txBody>
          <a:bodyPr/>
          <a:lstStyle/>
          <a:p>
            <a:r>
              <a:rPr lang="fr-FR"/>
              <a:t>Isabelle RODIN</a:t>
            </a:r>
          </a:p>
        </p:txBody>
      </p:sp>
      <p:sp>
        <p:nvSpPr>
          <p:cNvPr id="7" name="Slide Number Placeholder 6"/>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83233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A74E59-9C85-4AD3-A959-8F0E783A740B}" type="datetime1">
              <a:rPr lang="fr-FR" smtClean="0"/>
              <a:t>25/06/2025</a:t>
            </a:fld>
            <a:endParaRPr lang="fr-FR"/>
          </a:p>
        </p:txBody>
      </p:sp>
      <p:sp>
        <p:nvSpPr>
          <p:cNvPr id="8" name="Footer Placeholder 7"/>
          <p:cNvSpPr>
            <a:spLocks noGrp="1"/>
          </p:cNvSpPr>
          <p:nvPr>
            <p:ph type="ftr" sz="quarter" idx="11"/>
          </p:nvPr>
        </p:nvSpPr>
        <p:spPr/>
        <p:txBody>
          <a:bodyPr/>
          <a:lstStyle/>
          <a:p>
            <a:r>
              <a:rPr lang="fr-FR"/>
              <a:t>Isabelle RODIN</a:t>
            </a:r>
          </a:p>
        </p:txBody>
      </p:sp>
      <p:sp>
        <p:nvSpPr>
          <p:cNvPr id="9" name="Slide Number Placeholder 8"/>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166364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C942CC9-D578-4347-8AB2-63AF697577C1}" type="datetime1">
              <a:rPr lang="fr-FR" smtClean="0"/>
              <a:t>25/06/2025</a:t>
            </a:fld>
            <a:endParaRPr lang="fr-FR"/>
          </a:p>
        </p:txBody>
      </p:sp>
      <p:sp>
        <p:nvSpPr>
          <p:cNvPr id="4" name="Footer Placeholder 3"/>
          <p:cNvSpPr>
            <a:spLocks noGrp="1"/>
          </p:cNvSpPr>
          <p:nvPr>
            <p:ph type="ftr" sz="quarter" idx="11"/>
          </p:nvPr>
        </p:nvSpPr>
        <p:spPr/>
        <p:txBody>
          <a:bodyPr/>
          <a:lstStyle/>
          <a:p>
            <a:r>
              <a:rPr lang="fr-FR"/>
              <a:t>Isabelle RODIN</a:t>
            </a:r>
          </a:p>
        </p:txBody>
      </p:sp>
      <p:sp>
        <p:nvSpPr>
          <p:cNvPr id="5" name="Slide Number Placeholder 4"/>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239318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DA765-161B-4B67-A983-75AF38909A8F}" type="datetime1">
              <a:rPr lang="fr-FR" smtClean="0"/>
              <a:t>25/06/2025</a:t>
            </a:fld>
            <a:endParaRPr lang="fr-FR"/>
          </a:p>
        </p:txBody>
      </p:sp>
      <p:sp>
        <p:nvSpPr>
          <p:cNvPr id="3" name="Footer Placeholder 2"/>
          <p:cNvSpPr>
            <a:spLocks noGrp="1"/>
          </p:cNvSpPr>
          <p:nvPr>
            <p:ph type="ftr" sz="quarter" idx="11"/>
          </p:nvPr>
        </p:nvSpPr>
        <p:spPr/>
        <p:txBody>
          <a:bodyPr/>
          <a:lstStyle/>
          <a:p>
            <a:r>
              <a:rPr lang="fr-FR"/>
              <a:t>Isabelle RODIN</a:t>
            </a:r>
          </a:p>
        </p:txBody>
      </p:sp>
      <p:sp>
        <p:nvSpPr>
          <p:cNvPr id="4" name="Slide Number Placeholder 3"/>
          <p:cNvSpPr>
            <a:spLocks noGrp="1"/>
          </p:cNvSpPr>
          <p:nvPr>
            <p:ph type="sldNum" sz="quarter" idx="12"/>
          </p:nvPr>
        </p:nvSpPr>
        <p:spPr/>
        <p:txBody>
          <a:bodyPr/>
          <a:lstStyle/>
          <a:p>
            <a:fld id="{EA20999D-3C7A-46BF-8815-DA2B6568590B}" type="slidenum">
              <a:rPr lang="fr-FR" smtClean="0"/>
              <a:t>‹N°›</a:t>
            </a:fld>
            <a:endParaRPr lang="fr-FR"/>
          </a:p>
        </p:txBody>
      </p:sp>
    </p:spTree>
    <p:extLst>
      <p:ext uri="{BB962C8B-B14F-4D97-AF65-F5344CB8AC3E}">
        <p14:creationId xmlns:p14="http://schemas.microsoft.com/office/powerpoint/2010/main" val="287514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2AD5AA8B-70F0-4E03-BD18-7C99516F506D}" type="datetime1">
              <a:rPr lang="fr-FR" smtClean="0"/>
              <a:t>25/06/2025</a:t>
            </a:fld>
            <a:endParaRPr lang="fr-FR"/>
          </a:p>
        </p:txBody>
      </p:sp>
      <p:sp>
        <p:nvSpPr>
          <p:cNvPr id="6" name="Footer Placeholder 5"/>
          <p:cNvSpPr>
            <a:spLocks noGrp="1"/>
          </p:cNvSpPr>
          <p:nvPr>
            <p:ph type="ftr" sz="quarter" idx="11"/>
          </p:nvPr>
        </p:nvSpPr>
        <p:spPr/>
        <p:txBody>
          <a:bodyPr/>
          <a:lstStyle/>
          <a:p>
            <a:r>
              <a:rPr lang="fr-FR"/>
              <a:t>Isabelle RODIN</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A20999D-3C7A-46BF-8815-DA2B6568590B}" type="slidenum">
              <a:rPr lang="fr-FR" smtClean="0"/>
              <a:t>‹N°›</a:t>
            </a:fld>
            <a:endParaRPr lang="fr-FR"/>
          </a:p>
        </p:txBody>
      </p:sp>
    </p:spTree>
    <p:extLst>
      <p:ext uri="{BB962C8B-B14F-4D97-AF65-F5344CB8AC3E}">
        <p14:creationId xmlns:p14="http://schemas.microsoft.com/office/powerpoint/2010/main" val="170519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C0B97AF-0B8F-4A9B-8556-FC68EC3CAB56}" type="datetime1">
              <a:rPr lang="fr-FR" smtClean="0"/>
              <a:t>25/06/2025</a:t>
            </a:fld>
            <a:endParaRPr lang="fr-F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fr-FR"/>
              <a:t>Isabelle RODIN</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A20999D-3C7A-46BF-8815-DA2B6568590B}" type="slidenum">
              <a:rPr lang="fr-FR" smtClean="0"/>
              <a:t>‹N°›</a:t>
            </a:fld>
            <a:endParaRPr lang="fr-FR"/>
          </a:p>
        </p:txBody>
      </p:sp>
    </p:spTree>
    <p:extLst>
      <p:ext uri="{BB962C8B-B14F-4D97-AF65-F5344CB8AC3E}">
        <p14:creationId xmlns:p14="http://schemas.microsoft.com/office/powerpoint/2010/main" val="30838762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3618C58-63B4-4D2B-8A79-5BA4FA206B19}" type="datetime1">
              <a:rPr lang="fr-FR" smtClean="0"/>
              <a:t>25/06/2025</a:t>
            </a:fld>
            <a:endParaRPr lang="fr-F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fr-FR"/>
              <a:t>Isabelle RODIN</a:t>
            </a: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A20999D-3C7A-46BF-8815-DA2B6568590B}" type="slidenum">
              <a:rPr lang="fr-FR" smtClean="0"/>
              <a:t>‹N°›</a:t>
            </a:fld>
            <a:endParaRPr lang="fr-FR"/>
          </a:p>
        </p:txBody>
      </p:sp>
    </p:spTree>
    <p:extLst>
      <p:ext uri="{BB962C8B-B14F-4D97-AF65-F5344CB8AC3E}">
        <p14:creationId xmlns:p14="http://schemas.microsoft.com/office/powerpoint/2010/main" val="12221929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hyperlink" Target="https://www.ac-amiens.fr/article/cordees-de-la-reussite-121562" TargetMode="External"/><Relationship Id="rId13" Type="http://schemas.openxmlformats.org/officeDocument/2006/relationships/image" Target="../media/image26.png"/><Relationship Id="rId3" Type="http://schemas.openxmlformats.org/officeDocument/2006/relationships/hyperlink" Target="https://www.education.gouv.fr/bo/20/Hebdo32/MENE2021598J.htm" TargetMode="External"/><Relationship Id="rId7" Type="http://schemas.openxmlformats.org/officeDocument/2006/relationships/hyperlink" Target="https://eduscol.education.fr/2768/ressources-pour-piloter-et-animer-les-cordees-de-la-reussite" TargetMode="External"/><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nseignementsup-recherche.gouv.fr/pid40328/guide-methodologique-a-destination-des-tetes-de-cordees.htm" TargetMode="External"/><Relationship Id="rId11" Type="http://schemas.openxmlformats.org/officeDocument/2006/relationships/hyperlink" Target="https://www.cordeesdelareussite.fr/" TargetMode="External"/><Relationship Id="rId5" Type="http://schemas.openxmlformats.org/officeDocument/2006/relationships/hyperlink" Target="https://www.enseignementsup-recherche.gouv.fr/fr/bo/2023/Hebdo19/ESRS2309533C" TargetMode="External"/><Relationship Id="rId10" Type="http://schemas.openxmlformats.org/officeDocument/2006/relationships/hyperlink" Target="https://eduscol.education.fr/809/des-cordees-de-la-reussite-de-nouvelle-generation" TargetMode="External"/><Relationship Id="rId4" Type="http://schemas.openxmlformats.org/officeDocument/2006/relationships/hyperlink" Target="https://www.enseignementsup-recherche.gouv.fr/fr/charte-des-cordees-de-la-reussite-48528" TargetMode="External"/><Relationship Id="rId9" Type="http://schemas.openxmlformats.org/officeDocument/2006/relationships/hyperlink" Target="https://www1.ac-lille.fr/les-cordees-de-la-reussite-121551" TargetMode="External"/><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576E8-9530-4084-9F07-C9ACB200F91D}"/>
              </a:ext>
            </a:extLst>
          </p:cNvPr>
          <p:cNvSpPr>
            <a:spLocks noGrp="1"/>
          </p:cNvSpPr>
          <p:nvPr>
            <p:ph type="ctrTitle"/>
          </p:nvPr>
        </p:nvSpPr>
        <p:spPr>
          <a:xfrm>
            <a:off x="843201" y="1890893"/>
            <a:ext cx="10782300" cy="1619764"/>
          </a:xfrm>
        </p:spPr>
        <p:txBody>
          <a:bodyPr>
            <a:normAutofit/>
          </a:bodyPr>
          <a:lstStyle/>
          <a:p>
            <a:r>
              <a:rPr lang="fr-FR" sz="5000" b="1" dirty="0"/>
              <a:t>Les cordées de la réussite dans la région académique Guadeloupe</a:t>
            </a:r>
          </a:p>
        </p:txBody>
      </p:sp>
      <p:sp>
        <p:nvSpPr>
          <p:cNvPr id="3" name="Sous-titre 2">
            <a:extLst>
              <a:ext uri="{FF2B5EF4-FFF2-40B4-BE49-F238E27FC236}">
                <a16:creationId xmlns:a16="http://schemas.microsoft.com/office/drawing/2014/main" id="{43E872C7-3A2A-4563-A485-359D23AB4772}"/>
              </a:ext>
            </a:extLst>
          </p:cNvPr>
          <p:cNvSpPr>
            <a:spLocks noGrp="1"/>
          </p:cNvSpPr>
          <p:nvPr>
            <p:ph type="subTitle" idx="1"/>
          </p:nvPr>
        </p:nvSpPr>
        <p:spPr>
          <a:xfrm>
            <a:off x="4213934" y="5730195"/>
            <a:ext cx="4787284" cy="113532"/>
          </a:xfrm>
        </p:spPr>
        <p:txBody>
          <a:bodyPr>
            <a:normAutofit fontScale="25000" lnSpcReduction="20000"/>
          </a:bodyPr>
          <a:lstStyle/>
          <a:p>
            <a:endParaRPr lang="fr-FR" dirty="0"/>
          </a:p>
        </p:txBody>
      </p:sp>
      <p:pic>
        <p:nvPicPr>
          <p:cNvPr id="1026" name="Picture 2" descr="Cordées de la réussite : un engagement citoyen | ENSTA Paris">
            <a:extLst>
              <a:ext uri="{FF2B5EF4-FFF2-40B4-BE49-F238E27FC236}">
                <a16:creationId xmlns:a16="http://schemas.microsoft.com/office/drawing/2014/main" id="{B326BE45-1213-44A1-A7E1-94B284F4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3928813"/>
            <a:ext cx="6383045" cy="19149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70D80F9-2654-484E-BFE7-B83256B130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8974C81F-9999-4F36-8C73-104FE2F482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05F3A4F3-9FAE-4C72-82DE-109017AF3CDB}"/>
              </a:ext>
            </a:extLst>
          </p:cNvPr>
          <p:cNvPicPr/>
          <p:nvPr/>
        </p:nvPicPr>
        <p:blipFill>
          <a:blip r:embed="rId5"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4" name="Image 3">
            <a:extLst>
              <a:ext uri="{FF2B5EF4-FFF2-40B4-BE49-F238E27FC236}">
                <a16:creationId xmlns:a16="http://schemas.microsoft.com/office/drawing/2014/main" id="{1D56ED91-3B5B-4F1F-B37F-11594D7EED93}"/>
              </a:ext>
            </a:extLst>
          </p:cNvPr>
          <p:cNvPicPr>
            <a:picLocks noChangeAspect="1"/>
          </p:cNvPicPr>
          <p:nvPr/>
        </p:nvPicPr>
        <p:blipFill>
          <a:blip r:embed="rId6"/>
          <a:stretch>
            <a:fillRect/>
          </a:stretch>
        </p:blipFill>
        <p:spPr>
          <a:xfrm>
            <a:off x="6096000" y="22608"/>
            <a:ext cx="1857376" cy="1039035"/>
          </a:xfrm>
          <a:prstGeom prst="rect">
            <a:avLst/>
          </a:prstGeom>
        </p:spPr>
      </p:pic>
      <p:pic>
        <p:nvPicPr>
          <p:cNvPr id="8" name="Image 7">
            <a:extLst>
              <a:ext uri="{FF2B5EF4-FFF2-40B4-BE49-F238E27FC236}">
                <a16:creationId xmlns:a16="http://schemas.microsoft.com/office/drawing/2014/main" id="{5B4374A9-A3B0-4143-81B8-1D3CCD4FE0B4}"/>
              </a:ext>
            </a:extLst>
          </p:cNvPr>
          <p:cNvPicPr>
            <a:picLocks noChangeAspect="1"/>
          </p:cNvPicPr>
          <p:nvPr/>
        </p:nvPicPr>
        <p:blipFill>
          <a:blip r:embed="rId7"/>
          <a:stretch>
            <a:fillRect/>
          </a:stretch>
        </p:blipFill>
        <p:spPr>
          <a:xfrm>
            <a:off x="9001217" y="22608"/>
            <a:ext cx="1518821" cy="1039035"/>
          </a:xfrm>
          <a:prstGeom prst="rect">
            <a:avLst/>
          </a:prstGeom>
        </p:spPr>
      </p:pic>
    </p:spTree>
    <p:extLst>
      <p:ext uri="{BB962C8B-B14F-4D97-AF65-F5344CB8AC3E}">
        <p14:creationId xmlns:p14="http://schemas.microsoft.com/office/powerpoint/2010/main" val="30730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824FF-847F-4D29-A752-6DA794547916}"/>
              </a:ext>
            </a:extLst>
          </p:cNvPr>
          <p:cNvSpPr>
            <a:spLocks noGrp="1"/>
          </p:cNvSpPr>
          <p:nvPr>
            <p:ph type="title"/>
          </p:nvPr>
        </p:nvSpPr>
        <p:spPr>
          <a:xfrm>
            <a:off x="709612" y="66682"/>
            <a:ext cx="10772775" cy="999831"/>
          </a:xfrm>
        </p:spPr>
        <p:txBody>
          <a:bodyPr/>
          <a:lstStyle/>
          <a:p>
            <a:pPr algn="ctr"/>
            <a:r>
              <a:rPr lang="fr-FR" sz="3000" b="1" dirty="0">
                <a:solidFill>
                  <a:srgbClr val="2A00B0"/>
                </a:solidFill>
                <a:latin typeface="Calibri Light" panose="020F0302020204030204"/>
              </a:rPr>
              <a:t>Quels sont les objectifs des cordées?</a:t>
            </a:r>
          </a:p>
        </p:txBody>
      </p:sp>
      <p:sp>
        <p:nvSpPr>
          <p:cNvPr id="3" name="Espace réservé du contenu 2">
            <a:extLst>
              <a:ext uri="{FF2B5EF4-FFF2-40B4-BE49-F238E27FC236}">
                <a16:creationId xmlns:a16="http://schemas.microsoft.com/office/drawing/2014/main" id="{D41F733E-F763-4E0B-B32D-0173A9BB451D}"/>
              </a:ext>
            </a:extLst>
          </p:cNvPr>
          <p:cNvSpPr>
            <a:spLocks noGrp="1"/>
          </p:cNvSpPr>
          <p:nvPr>
            <p:ph idx="1"/>
          </p:nvPr>
        </p:nvSpPr>
        <p:spPr>
          <a:xfrm>
            <a:off x="550692" y="1489372"/>
            <a:ext cx="5662000" cy="3766185"/>
          </a:xfrm>
        </p:spPr>
        <p:txBody>
          <a:bodyPr/>
          <a:lstStyle/>
          <a:p>
            <a:pPr marL="0" indent="0" algn="just">
              <a:buNone/>
            </a:pPr>
            <a:r>
              <a:rPr lang="fr-FR" sz="1800" dirty="0"/>
              <a:t>En introduisant une plus grande équité sociale dans l'accès aux formations de l'enseignement supérieur, les cordées visent à:</a:t>
            </a:r>
          </a:p>
          <a:p>
            <a:pPr algn="just">
              <a:buFont typeface="Wingdings" panose="05000000000000000000" pitchFamily="2" charset="2"/>
              <a:buChar char="q"/>
            </a:pPr>
            <a:r>
              <a:rPr lang="fr-FR" sz="1800" dirty="0"/>
              <a:t> Lutter contre l'autocensure,</a:t>
            </a:r>
          </a:p>
          <a:p>
            <a:pPr algn="just">
              <a:buFont typeface="Wingdings" panose="05000000000000000000" pitchFamily="2" charset="2"/>
              <a:buChar char="q"/>
            </a:pPr>
            <a:r>
              <a:rPr lang="fr-FR" sz="1800" dirty="0"/>
              <a:t>susciter l'ambition scolaire des élèves par un continuum d'accompagnement de la classe de 4è au lycée et jusqu'à l'enseignement supérieur. </a:t>
            </a:r>
          </a:p>
          <a:p>
            <a:pPr algn="just">
              <a:buFont typeface="Wingdings" panose="05000000000000000000" pitchFamily="2" charset="2"/>
              <a:buChar char="q"/>
            </a:pPr>
            <a:r>
              <a:rPr lang="fr-FR" sz="1800" dirty="0"/>
              <a:t>Combattre les stéréotypes genrés des métiers (égalité femmes/hommes),</a:t>
            </a:r>
          </a:p>
          <a:p>
            <a:pPr algn="just">
              <a:buFont typeface="Wingdings" panose="05000000000000000000" pitchFamily="2" charset="2"/>
              <a:buChar char="q"/>
            </a:pPr>
            <a:r>
              <a:rPr lang="fr-FR" sz="1800" dirty="0"/>
              <a:t>Elargir les horizons, ouvrir le champ des possibles.</a:t>
            </a:r>
          </a:p>
          <a:p>
            <a:pPr marL="0" indent="0" algn="just">
              <a:buNone/>
            </a:pPr>
            <a:endParaRPr lang="fr-FR" sz="1800" b="1" dirty="0"/>
          </a:p>
        </p:txBody>
      </p:sp>
      <p:pic>
        <p:nvPicPr>
          <p:cNvPr id="4" name="Image 3">
            <a:extLst>
              <a:ext uri="{FF2B5EF4-FFF2-40B4-BE49-F238E27FC236}">
                <a16:creationId xmlns:a16="http://schemas.microsoft.com/office/drawing/2014/main" id="{C0C3964F-3477-479E-8FFB-BB9D2673B7D2}"/>
              </a:ext>
            </a:extLst>
          </p:cNvPr>
          <p:cNvPicPr>
            <a:picLocks noChangeAspect="1"/>
          </p:cNvPicPr>
          <p:nvPr/>
        </p:nvPicPr>
        <p:blipFill>
          <a:blip r:embed="rId2"/>
          <a:stretch>
            <a:fillRect/>
          </a:stretch>
        </p:blipFill>
        <p:spPr>
          <a:xfrm>
            <a:off x="97322" y="0"/>
            <a:ext cx="1542422" cy="999831"/>
          </a:xfrm>
          <a:prstGeom prst="rect">
            <a:avLst/>
          </a:prstGeom>
        </p:spPr>
      </p:pic>
      <p:pic>
        <p:nvPicPr>
          <p:cNvPr id="5" name="Image 4">
            <a:extLst>
              <a:ext uri="{FF2B5EF4-FFF2-40B4-BE49-F238E27FC236}">
                <a16:creationId xmlns:a16="http://schemas.microsoft.com/office/drawing/2014/main" id="{8154FB27-0187-4678-8914-100BFAA61893}"/>
              </a:ext>
            </a:extLst>
          </p:cNvPr>
          <p:cNvPicPr>
            <a:picLocks noChangeAspect="1"/>
          </p:cNvPicPr>
          <p:nvPr/>
        </p:nvPicPr>
        <p:blipFill>
          <a:blip r:embed="rId3"/>
          <a:stretch>
            <a:fillRect/>
          </a:stretch>
        </p:blipFill>
        <p:spPr>
          <a:xfrm>
            <a:off x="8175982" y="2713196"/>
            <a:ext cx="2658086" cy="1219306"/>
          </a:xfrm>
          <a:prstGeom prst="rect">
            <a:avLst/>
          </a:prstGeom>
        </p:spPr>
      </p:pic>
      <p:sp>
        <p:nvSpPr>
          <p:cNvPr id="6" name="Espace réservé du pied de page 5">
            <a:extLst>
              <a:ext uri="{FF2B5EF4-FFF2-40B4-BE49-F238E27FC236}">
                <a16:creationId xmlns:a16="http://schemas.microsoft.com/office/drawing/2014/main" id="{F6711248-39A1-48F6-932D-3316D9F1FD7D}"/>
              </a:ext>
            </a:extLst>
          </p:cNvPr>
          <p:cNvSpPr>
            <a:spLocks noGrp="1"/>
          </p:cNvSpPr>
          <p:nvPr>
            <p:ph type="ftr" sz="quarter" idx="11"/>
          </p:nvPr>
        </p:nvSpPr>
        <p:spPr>
          <a:xfrm>
            <a:off x="3019926" y="6562718"/>
            <a:ext cx="5029200" cy="228600"/>
          </a:xfrm>
        </p:spPr>
        <p:txBody>
          <a:bodyPr/>
          <a:lstStyle/>
          <a:p>
            <a:pPr algn="ctr"/>
            <a:r>
              <a:rPr lang="fr-FR" sz="1400" b="1" dirty="0"/>
              <a:t>Isabelle RODIN IEN-IO</a:t>
            </a:r>
          </a:p>
        </p:txBody>
      </p:sp>
    </p:spTree>
    <p:extLst>
      <p:ext uri="{BB962C8B-B14F-4D97-AF65-F5344CB8AC3E}">
        <p14:creationId xmlns:p14="http://schemas.microsoft.com/office/powerpoint/2010/main" val="147661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68E1C-3082-416A-88A5-CEA30DA3D988}"/>
              </a:ext>
            </a:extLst>
          </p:cNvPr>
          <p:cNvSpPr>
            <a:spLocks noGrp="1"/>
          </p:cNvSpPr>
          <p:nvPr>
            <p:ph type="title"/>
          </p:nvPr>
        </p:nvSpPr>
        <p:spPr>
          <a:xfrm>
            <a:off x="797843" y="74367"/>
            <a:ext cx="10772775" cy="1216698"/>
          </a:xfrm>
        </p:spPr>
        <p:txBody>
          <a:bodyPr/>
          <a:lstStyle/>
          <a:p>
            <a:pPr algn="ctr"/>
            <a:r>
              <a:rPr lang="fr-FR" sz="3000" b="1" dirty="0">
                <a:solidFill>
                  <a:srgbClr val="2A00B0"/>
                </a:solidFill>
                <a:latin typeface="Calibri Light" panose="020F0302020204030204"/>
              </a:rPr>
              <a:t>Quelles actions proposer aux élèves?</a:t>
            </a:r>
          </a:p>
        </p:txBody>
      </p:sp>
      <p:sp>
        <p:nvSpPr>
          <p:cNvPr id="3" name="Espace réservé du contenu 2">
            <a:extLst>
              <a:ext uri="{FF2B5EF4-FFF2-40B4-BE49-F238E27FC236}">
                <a16:creationId xmlns:a16="http://schemas.microsoft.com/office/drawing/2014/main" id="{87A48BF7-F577-41F2-96A1-73972051E45E}"/>
              </a:ext>
            </a:extLst>
          </p:cNvPr>
          <p:cNvSpPr>
            <a:spLocks noGrp="1"/>
          </p:cNvSpPr>
          <p:nvPr>
            <p:ph idx="1"/>
          </p:nvPr>
        </p:nvSpPr>
        <p:spPr>
          <a:xfrm>
            <a:off x="709612" y="2031887"/>
            <a:ext cx="5971925" cy="4259326"/>
          </a:xfrm>
        </p:spPr>
        <p:txBody>
          <a:bodyPr>
            <a:normAutofit/>
          </a:bodyPr>
          <a:lstStyle/>
          <a:p>
            <a:pPr algn="just">
              <a:buFont typeface="Wingdings" panose="05000000000000000000" pitchFamily="2" charset="2"/>
              <a:buChar char="q"/>
            </a:pPr>
            <a:r>
              <a:rPr lang="fr-FR" sz="1800" dirty="0"/>
              <a:t>Actions d'accompagnement et d'ouverture sociale et culturelle</a:t>
            </a:r>
          </a:p>
          <a:p>
            <a:pPr algn="just">
              <a:buFont typeface="Wingdings" panose="05000000000000000000" pitchFamily="2" charset="2"/>
              <a:buChar char="q"/>
            </a:pPr>
            <a:r>
              <a:rPr lang="fr-FR" sz="1800" dirty="0"/>
              <a:t>Actions de tutorat/mentorat,</a:t>
            </a:r>
          </a:p>
          <a:p>
            <a:pPr algn="just">
              <a:buFont typeface="Wingdings" panose="05000000000000000000" pitchFamily="2" charset="2"/>
              <a:buChar char="q"/>
            </a:pPr>
            <a:r>
              <a:rPr lang="fr-FR" sz="1800" dirty="0"/>
              <a:t>Actions de préparation aux usages du numérique et d'éducation aux médias,</a:t>
            </a:r>
          </a:p>
          <a:p>
            <a:pPr algn="just">
              <a:buFont typeface="Wingdings" panose="05000000000000000000" pitchFamily="2" charset="2"/>
              <a:buChar char="q"/>
            </a:pPr>
            <a:r>
              <a:rPr lang="fr-FR" sz="1800" dirty="0"/>
              <a:t>Opportunités pour découvrir d'autres lieux et d'autres secteurs professionnels (des séquences d’observation ou de stage, des visites d’entreprises ou d’administrations de secteur public),</a:t>
            </a:r>
          </a:p>
          <a:p>
            <a:pPr algn="just">
              <a:buFont typeface="Wingdings" panose="05000000000000000000" pitchFamily="2" charset="2"/>
              <a:buChar char="q"/>
            </a:pPr>
            <a:r>
              <a:rPr lang="fr-FR" sz="1800" dirty="0"/>
              <a:t>Actions liées à la découverte des métiers pour permettre de faire évoluer la représentation de telle filière ou profession chez les élèves et de lutter contre les stéréotypes de genre,</a:t>
            </a:r>
          </a:p>
        </p:txBody>
      </p:sp>
      <p:pic>
        <p:nvPicPr>
          <p:cNvPr id="4" name="Image 3">
            <a:extLst>
              <a:ext uri="{FF2B5EF4-FFF2-40B4-BE49-F238E27FC236}">
                <a16:creationId xmlns:a16="http://schemas.microsoft.com/office/drawing/2014/main" id="{2957A755-2503-468B-8557-78B71C5D480C}"/>
              </a:ext>
            </a:extLst>
          </p:cNvPr>
          <p:cNvPicPr>
            <a:picLocks noChangeAspect="1"/>
          </p:cNvPicPr>
          <p:nvPr/>
        </p:nvPicPr>
        <p:blipFill>
          <a:blip r:embed="rId2"/>
          <a:stretch>
            <a:fillRect/>
          </a:stretch>
        </p:blipFill>
        <p:spPr>
          <a:xfrm>
            <a:off x="131352" y="0"/>
            <a:ext cx="1542422" cy="999831"/>
          </a:xfrm>
          <a:prstGeom prst="rect">
            <a:avLst/>
          </a:prstGeom>
        </p:spPr>
      </p:pic>
      <p:pic>
        <p:nvPicPr>
          <p:cNvPr id="5" name="Image 4">
            <a:extLst>
              <a:ext uri="{FF2B5EF4-FFF2-40B4-BE49-F238E27FC236}">
                <a16:creationId xmlns:a16="http://schemas.microsoft.com/office/drawing/2014/main" id="{459153CF-6D14-4FBB-981D-D03F6CE80744}"/>
              </a:ext>
            </a:extLst>
          </p:cNvPr>
          <p:cNvPicPr>
            <a:picLocks noChangeAspect="1"/>
          </p:cNvPicPr>
          <p:nvPr/>
        </p:nvPicPr>
        <p:blipFill>
          <a:blip r:embed="rId3"/>
          <a:stretch>
            <a:fillRect/>
          </a:stretch>
        </p:blipFill>
        <p:spPr>
          <a:xfrm>
            <a:off x="8744153" y="3236597"/>
            <a:ext cx="2658086" cy="1219306"/>
          </a:xfrm>
          <a:prstGeom prst="rect">
            <a:avLst/>
          </a:prstGeom>
        </p:spPr>
      </p:pic>
      <p:sp>
        <p:nvSpPr>
          <p:cNvPr id="6" name="Espace réservé du pied de page 5">
            <a:extLst>
              <a:ext uri="{FF2B5EF4-FFF2-40B4-BE49-F238E27FC236}">
                <a16:creationId xmlns:a16="http://schemas.microsoft.com/office/drawing/2014/main" id="{27330B8A-EE48-4350-9BCC-C50955E81FF5}"/>
              </a:ext>
            </a:extLst>
          </p:cNvPr>
          <p:cNvSpPr>
            <a:spLocks noGrp="1"/>
          </p:cNvSpPr>
          <p:nvPr>
            <p:ph type="ftr" sz="quarter" idx="11"/>
          </p:nvPr>
        </p:nvSpPr>
        <p:spPr>
          <a:xfrm>
            <a:off x="3140242" y="6556159"/>
            <a:ext cx="5029200" cy="228600"/>
          </a:xfrm>
        </p:spPr>
        <p:txBody>
          <a:bodyPr/>
          <a:lstStyle/>
          <a:p>
            <a:pPr algn="ctr"/>
            <a:r>
              <a:rPr lang="fr-FR" sz="1200" b="1" dirty="0"/>
              <a:t>Isabelle RODIN IEN-IO</a:t>
            </a:r>
          </a:p>
        </p:txBody>
      </p:sp>
    </p:spTree>
    <p:extLst>
      <p:ext uri="{BB962C8B-B14F-4D97-AF65-F5344CB8AC3E}">
        <p14:creationId xmlns:p14="http://schemas.microsoft.com/office/powerpoint/2010/main" val="412054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80BCB6-28A0-4E52-9695-ABBEB684BDAB}"/>
              </a:ext>
            </a:extLst>
          </p:cNvPr>
          <p:cNvSpPr>
            <a:spLocks noGrp="1"/>
          </p:cNvSpPr>
          <p:nvPr>
            <p:ph type="title"/>
          </p:nvPr>
        </p:nvSpPr>
        <p:spPr>
          <a:xfrm>
            <a:off x="857750" y="362781"/>
            <a:ext cx="10772775" cy="888109"/>
          </a:xfrm>
        </p:spPr>
        <p:txBody>
          <a:bodyPr>
            <a:normAutofit/>
          </a:bodyPr>
          <a:lstStyle/>
          <a:p>
            <a:pPr algn="ctr"/>
            <a:r>
              <a:rPr lang="fr-FR" sz="3000" b="1" dirty="0">
                <a:solidFill>
                  <a:srgbClr val="2A00B0"/>
                </a:solidFill>
                <a:latin typeface="Calibri Light" panose="020F0302020204030204"/>
              </a:rPr>
              <a:t>Quelles actions proposer aux élèves? (suite)</a:t>
            </a:r>
            <a:endParaRPr lang="fr-FR" sz="3000" dirty="0"/>
          </a:p>
        </p:txBody>
      </p:sp>
      <p:sp>
        <p:nvSpPr>
          <p:cNvPr id="3" name="Espace réservé du contenu 2">
            <a:extLst>
              <a:ext uri="{FF2B5EF4-FFF2-40B4-BE49-F238E27FC236}">
                <a16:creationId xmlns:a16="http://schemas.microsoft.com/office/drawing/2014/main" id="{8FD038EF-2C96-4D7A-9576-74C06066E5D4}"/>
              </a:ext>
            </a:extLst>
          </p:cNvPr>
          <p:cNvSpPr>
            <a:spLocks noGrp="1"/>
          </p:cNvSpPr>
          <p:nvPr>
            <p:ph idx="1"/>
          </p:nvPr>
        </p:nvSpPr>
        <p:spPr>
          <a:xfrm>
            <a:off x="676657" y="1548064"/>
            <a:ext cx="5170690" cy="4229802"/>
          </a:xfrm>
        </p:spPr>
        <p:txBody>
          <a:bodyPr>
            <a:normAutofit/>
          </a:bodyPr>
          <a:lstStyle/>
          <a:p>
            <a:pPr algn="just">
              <a:buFont typeface="Wingdings" panose="05000000000000000000" pitchFamily="2" charset="2"/>
              <a:buChar char="q"/>
            </a:pPr>
            <a:endParaRPr lang="fr-FR" sz="1800" dirty="0"/>
          </a:p>
          <a:p>
            <a:pPr algn="just">
              <a:buFont typeface="Wingdings" panose="05000000000000000000" pitchFamily="2" charset="2"/>
              <a:buChar char="q"/>
            </a:pPr>
            <a:r>
              <a:rPr lang="fr-FR" sz="1800" dirty="0"/>
              <a:t>Actions d'ouverture sociale et culturelle qui accordent une grande place à la prise de parole en public, aux activités orales propres à développer la confiance en soi,</a:t>
            </a:r>
          </a:p>
          <a:p>
            <a:pPr algn="just">
              <a:buFont typeface="Wingdings" panose="05000000000000000000" pitchFamily="2" charset="2"/>
              <a:buChar char="q"/>
            </a:pPr>
            <a:r>
              <a:rPr lang="fr-FR" sz="1800" dirty="0"/>
              <a:t>Actions de rencontres de lycéens, d’étudiants ou d’anciens élèves de l’établissement,</a:t>
            </a:r>
          </a:p>
          <a:p>
            <a:pPr algn="just">
              <a:buFont typeface="Wingdings" panose="05000000000000000000" pitchFamily="2" charset="2"/>
              <a:buChar char="q"/>
            </a:pPr>
            <a:r>
              <a:rPr lang="fr-FR" sz="1800" dirty="0"/>
              <a:t>Actions de témoignages de professionnels qui présentent leurs études et parcours,</a:t>
            </a:r>
          </a:p>
          <a:p>
            <a:pPr algn="just">
              <a:buFont typeface="Wingdings" panose="05000000000000000000" pitchFamily="2" charset="2"/>
              <a:buChar char="q"/>
            </a:pPr>
            <a:r>
              <a:rPr lang="fr-FR" sz="1800" dirty="0"/>
              <a:t>Actions pour préparer les épreuves de terminale : grand oral du bac général ou évaluation du chef-d'œuvre en voie professionnelle,</a:t>
            </a:r>
          </a:p>
          <a:p>
            <a:endParaRPr lang="fr-FR" dirty="0"/>
          </a:p>
        </p:txBody>
      </p:sp>
      <p:sp>
        <p:nvSpPr>
          <p:cNvPr id="4" name="Espace réservé du pied de page 3">
            <a:extLst>
              <a:ext uri="{FF2B5EF4-FFF2-40B4-BE49-F238E27FC236}">
                <a16:creationId xmlns:a16="http://schemas.microsoft.com/office/drawing/2014/main" id="{BCEF42F5-3C82-4621-8473-5C9792479191}"/>
              </a:ext>
            </a:extLst>
          </p:cNvPr>
          <p:cNvSpPr>
            <a:spLocks noGrp="1"/>
          </p:cNvSpPr>
          <p:nvPr>
            <p:ph type="ftr" sz="quarter" idx="11"/>
          </p:nvPr>
        </p:nvSpPr>
        <p:spPr>
          <a:xfrm>
            <a:off x="2795337" y="6538655"/>
            <a:ext cx="5029200" cy="228600"/>
          </a:xfrm>
        </p:spPr>
        <p:txBody>
          <a:bodyPr/>
          <a:lstStyle/>
          <a:p>
            <a:pPr algn="ctr"/>
            <a:r>
              <a:rPr lang="fr-FR" sz="1400" b="1" dirty="0"/>
              <a:t>Isabelle RODIN </a:t>
            </a:r>
            <a:r>
              <a:rPr lang="fr-FR" sz="1400" b="1" dirty="0" err="1"/>
              <a:t>ien-io</a:t>
            </a:r>
            <a:endParaRPr lang="fr-FR" sz="1400" b="1" dirty="0"/>
          </a:p>
        </p:txBody>
      </p:sp>
      <p:pic>
        <p:nvPicPr>
          <p:cNvPr id="5" name="Image 4">
            <a:extLst>
              <a:ext uri="{FF2B5EF4-FFF2-40B4-BE49-F238E27FC236}">
                <a16:creationId xmlns:a16="http://schemas.microsoft.com/office/drawing/2014/main" id="{66F8374B-A5F3-4AA6-957B-5142FE1ACE89}"/>
              </a:ext>
            </a:extLst>
          </p:cNvPr>
          <p:cNvPicPr>
            <a:picLocks noChangeAspect="1"/>
          </p:cNvPicPr>
          <p:nvPr/>
        </p:nvPicPr>
        <p:blipFill>
          <a:blip r:embed="rId2"/>
          <a:stretch>
            <a:fillRect/>
          </a:stretch>
        </p:blipFill>
        <p:spPr>
          <a:xfrm>
            <a:off x="8771913" y="3236597"/>
            <a:ext cx="2658086" cy="1219306"/>
          </a:xfrm>
          <a:prstGeom prst="rect">
            <a:avLst/>
          </a:prstGeom>
        </p:spPr>
      </p:pic>
      <p:pic>
        <p:nvPicPr>
          <p:cNvPr id="6" name="Image 5">
            <a:extLst>
              <a:ext uri="{FF2B5EF4-FFF2-40B4-BE49-F238E27FC236}">
                <a16:creationId xmlns:a16="http://schemas.microsoft.com/office/drawing/2014/main" id="{C8C98933-E028-428F-A703-60E85B27052A}"/>
              </a:ext>
            </a:extLst>
          </p:cNvPr>
          <p:cNvPicPr>
            <a:picLocks noChangeAspect="1"/>
          </p:cNvPicPr>
          <p:nvPr/>
        </p:nvPicPr>
        <p:blipFill>
          <a:blip r:embed="rId3"/>
          <a:stretch>
            <a:fillRect/>
          </a:stretch>
        </p:blipFill>
        <p:spPr>
          <a:xfrm>
            <a:off x="0" y="-24064"/>
            <a:ext cx="1542422" cy="888109"/>
          </a:xfrm>
          <a:prstGeom prst="rect">
            <a:avLst/>
          </a:prstGeom>
        </p:spPr>
      </p:pic>
    </p:spTree>
    <p:extLst>
      <p:ext uri="{BB962C8B-B14F-4D97-AF65-F5344CB8AC3E}">
        <p14:creationId xmlns:p14="http://schemas.microsoft.com/office/powerpoint/2010/main" val="58742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042D4A-2D6A-4239-A83E-8D451D47E05A}"/>
              </a:ext>
            </a:extLst>
          </p:cNvPr>
          <p:cNvSpPr>
            <a:spLocks noGrp="1"/>
          </p:cNvSpPr>
          <p:nvPr>
            <p:ph type="title"/>
          </p:nvPr>
        </p:nvSpPr>
        <p:spPr>
          <a:xfrm>
            <a:off x="709612" y="366324"/>
            <a:ext cx="10772775" cy="643770"/>
          </a:xfrm>
        </p:spPr>
        <p:txBody>
          <a:bodyPr>
            <a:normAutofit fontScale="90000"/>
          </a:bodyPr>
          <a:lstStyle/>
          <a:p>
            <a:pPr algn="ctr"/>
            <a:r>
              <a:rPr lang="fr-FR" sz="3000" b="1" dirty="0">
                <a:solidFill>
                  <a:srgbClr val="2A00B0"/>
                </a:solidFill>
                <a:latin typeface="Calibri Light" panose="020F0302020204030204"/>
              </a:rPr>
              <a:t>Quelles compétences peut-on développer chez les élèves ?</a:t>
            </a:r>
            <a:br>
              <a:rPr lang="fr-GP" sz="3000" b="1" dirty="0">
                <a:solidFill>
                  <a:srgbClr val="2A00B0"/>
                </a:solidFill>
                <a:latin typeface="Calibri Light" panose="020F0302020204030204"/>
              </a:rPr>
            </a:br>
            <a:endParaRPr lang="fr-FR" sz="3000" b="1" dirty="0">
              <a:solidFill>
                <a:srgbClr val="2A00B0"/>
              </a:solidFill>
              <a:latin typeface="Calibri Light" panose="020F0302020204030204"/>
            </a:endParaRPr>
          </a:p>
        </p:txBody>
      </p:sp>
      <p:sp>
        <p:nvSpPr>
          <p:cNvPr id="3" name="Espace réservé du contenu 2">
            <a:extLst>
              <a:ext uri="{FF2B5EF4-FFF2-40B4-BE49-F238E27FC236}">
                <a16:creationId xmlns:a16="http://schemas.microsoft.com/office/drawing/2014/main" id="{C1C6377A-D63A-4E59-8AA2-767EFA9543BB}"/>
              </a:ext>
            </a:extLst>
          </p:cNvPr>
          <p:cNvSpPr>
            <a:spLocks noGrp="1"/>
          </p:cNvSpPr>
          <p:nvPr>
            <p:ph idx="1"/>
          </p:nvPr>
        </p:nvSpPr>
        <p:spPr>
          <a:xfrm>
            <a:off x="243519" y="1178050"/>
            <a:ext cx="6478123" cy="5295499"/>
          </a:xfrm>
        </p:spPr>
        <p:txBody>
          <a:bodyPr>
            <a:normAutofit fontScale="77500" lnSpcReduction="20000"/>
          </a:bodyPr>
          <a:lstStyle/>
          <a:p>
            <a:pPr marL="4572" lvl="1" indent="0" algn="just">
              <a:buNone/>
            </a:pPr>
            <a:r>
              <a:rPr lang="fr-FR" sz="2300" dirty="0"/>
              <a:t>Les différentes actions menées dans le cadre de ce dispositif permettent de développer des savoirs et savoirs-être chez les élèves:</a:t>
            </a:r>
          </a:p>
          <a:p>
            <a:pPr marL="4572" lvl="1" indent="0" algn="just">
              <a:buNone/>
            </a:pPr>
            <a:r>
              <a:rPr lang="fr-FR" sz="2300" b="1" dirty="0"/>
              <a:t>Développer des compétences méthodologiques</a:t>
            </a:r>
            <a:r>
              <a:rPr lang="fr-FR" sz="2300" dirty="0"/>
              <a:t> : savoir mener une recherche, conduire un projet, réaliser une production (diaporama, clip vidéo...), rédiger un article pour le site ou le journal de l’établissement, rédiger des fiches métier, planifier un travail, prendre la parole en continu, soutenir un projet</a:t>
            </a:r>
            <a:r>
              <a:rPr lang="fr-FR" dirty="0"/>
              <a:t>.</a:t>
            </a:r>
          </a:p>
          <a:p>
            <a:pPr marL="4572" lvl="1" indent="0" algn="just">
              <a:buNone/>
            </a:pPr>
            <a:endParaRPr lang="fr-FR" dirty="0"/>
          </a:p>
          <a:p>
            <a:pPr marL="4572" lvl="1" indent="0" algn="just">
              <a:buNone/>
            </a:pPr>
            <a:r>
              <a:rPr lang="fr-FR" sz="2300" b="1" dirty="0"/>
              <a:t>Développer des compétences à s’orienter : </a:t>
            </a:r>
            <a:r>
              <a:rPr lang="fr-FR" sz="2300" dirty="0"/>
              <a:t>déconstruire les représentations et les stéréotypes liés aux métiers, rechercher des informations et vérifier leur fiabilité, découvrir les filières et les métiers, connaitre les attendus professionnels, appréhender la mobilité.</a:t>
            </a:r>
          </a:p>
          <a:p>
            <a:pPr marL="4572" lvl="1" indent="0" algn="just">
              <a:buNone/>
            </a:pPr>
            <a:endParaRPr lang="fr-FR" dirty="0"/>
          </a:p>
          <a:p>
            <a:pPr marL="4572" lvl="1" indent="0" algn="just">
              <a:buNone/>
            </a:pPr>
            <a:r>
              <a:rPr lang="fr-FR" sz="2300" b="1" dirty="0"/>
              <a:t>Développer la confiance en soi et les compétences psycho-sociales : </a:t>
            </a:r>
            <a:r>
              <a:rPr lang="fr-FR" sz="2300" dirty="0"/>
              <a:t>développer la curiosité intellectuelle, surmonter la peur de l’inconnu, lutter contre les stéréotypes de genre.…</a:t>
            </a:r>
          </a:p>
          <a:p>
            <a:pPr marL="4572" lvl="1" indent="0" algn="just">
              <a:buNone/>
            </a:pPr>
            <a:endParaRPr lang="fr-FR" dirty="0"/>
          </a:p>
          <a:p>
            <a:pPr marL="4572" lvl="1" indent="0" algn="just">
              <a:buNone/>
            </a:pPr>
            <a:r>
              <a:rPr lang="fr-FR" sz="2300" b="1" dirty="0"/>
              <a:t>Renforcer l’ouverture sociale et culturelle :</a:t>
            </a:r>
            <a:r>
              <a:rPr lang="fr-FR" b="1" dirty="0"/>
              <a:t> </a:t>
            </a:r>
            <a:r>
              <a:rPr lang="fr-FR" sz="2300" dirty="0"/>
              <a:t>identifier, analyser, exploiter une œuvre d’art, découvrir une pièce de théâtre ou un opéra, développer une sensibilité artistique…</a:t>
            </a:r>
          </a:p>
          <a:p>
            <a:pPr marL="4572" lvl="1" indent="0" algn="just">
              <a:buNone/>
            </a:pPr>
            <a:r>
              <a:rPr lang="fr-FR" dirty="0"/>
              <a:t> </a:t>
            </a:r>
          </a:p>
          <a:p>
            <a:pPr marL="4572" lvl="1" indent="0" algn="just">
              <a:buNone/>
            </a:pPr>
            <a:endParaRPr lang="fr-FR" dirty="0"/>
          </a:p>
        </p:txBody>
      </p:sp>
      <p:sp>
        <p:nvSpPr>
          <p:cNvPr id="4" name="Espace réservé du pied de page 3">
            <a:extLst>
              <a:ext uri="{FF2B5EF4-FFF2-40B4-BE49-F238E27FC236}">
                <a16:creationId xmlns:a16="http://schemas.microsoft.com/office/drawing/2014/main" id="{EBB3BF12-175E-4F3A-A199-7F263CDBB37D}"/>
              </a:ext>
            </a:extLst>
          </p:cNvPr>
          <p:cNvSpPr>
            <a:spLocks noGrp="1"/>
          </p:cNvSpPr>
          <p:nvPr>
            <p:ph type="ftr" sz="quarter" idx="11"/>
          </p:nvPr>
        </p:nvSpPr>
        <p:spPr>
          <a:xfrm>
            <a:off x="3453064" y="6505153"/>
            <a:ext cx="5029200" cy="228600"/>
          </a:xfrm>
        </p:spPr>
        <p:txBody>
          <a:bodyPr/>
          <a:lstStyle/>
          <a:p>
            <a:pPr algn="ctr"/>
            <a:r>
              <a:rPr lang="fr-FR" sz="1400" b="1" dirty="0"/>
              <a:t>Isabelle RODIN IEN-IO</a:t>
            </a:r>
          </a:p>
        </p:txBody>
      </p:sp>
      <p:pic>
        <p:nvPicPr>
          <p:cNvPr id="5" name="Image 4">
            <a:extLst>
              <a:ext uri="{FF2B5EF4-FFF2-40B4-BE49-F238E27FC236}">
                <a16:creationId xmlns:a16="http://schemas.microsoft.com/office/drawing/2014/main" id="{1862EF11-323F-4133-B6C3-A516D732B2E7}"/>
              </a:ext>
            </a:extLst>
          </p:cNvPr>
          <p:cNvPicPr>
            <a:picLocks noChangeAspect="1"/>
          </p:cNvPicPr>
          <p:nvPr/>
        </p:nvPicPr>
        <p:blipFill>
          <a:blip r:embed="rId2"/>
          <a:stretch>
            <a:fillRect/>
          </a:stretch>
        </p:blipFill>
        <p:spPr>
          <a:xfrm>
            <a:off x="8482264" y="3216146"/>
            <a:ext cx="2658086" cy="1219306"/>
          </a:xfrm>
          <a:prstGeom prst="rect">
            <a:avLst/>
          </a:prstGeom>
        </p:spPr>
      </p:pic>
      <p:pic>
        <p:nvPicPr>
          <p:cNvPr id="6" name="Image 5">
            <a:extLst>
              <a:ext uri="{FF2B5EF4-FFF2-40B4-BE49-F238E27FC236}">
                <a16:creationId xmlns:a16="http://schemas.microsoft.com/office/drawing/2014/main" id="{EAC90BAE-F397-451F-8338-0830366B556E}"/>
              </a:ext>
            </a:extLst>
          </p:cNvPr>
          <p:cNvPicPr>
            <a:picLocks noChangeAspect="1"/>
          </p:cNvPicPr>
          <p:nvPr/>
        </p:nvPicPr>
        <p:blipFill>
          <a:blip r:embed="rId3"/>
          <a:stretch>
            <a:fillRect/>
          </a:stretch>
        </p:blipFill>
        <p:spPr>
          <a:xfrm>
            <a:off x="0" y="0"/>
            <a:ext cx="1542422" cy="888109"/>
          </a:xfrm>
          <a:prstGeom prst="rect">
            <a:avLst/>
          </a:prstGeom>
        </p:spPr>
      </p:pic>
    </p:spTree>
    <p:extLst>
      <p:ext uri="{BB962C8B-B14F-4D97-AF65-F5344CB8AC3E}">
        <p14:creationId xmlns:p14="http://schemas.microsoft.com/office/powerpoint/2010/main" val="341879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p:txBody>
          <a:bodyPr/>
          <a:lstStyle/>
          <a:p>
            <a:pPr defTabSz="457189"/>
            <a:endParaRPr lang="fr-FR" sz="1800" dirty="0">
              <a:solidFill>
                <a:prstClr val="black"/>
              </a:solidFill>
              <a:latin typeface="Calibri" panose="020F0502020204030204"/>
            </a:endParaRPr>
          </a:p>
        </p:txBody>
      </p:sp>
      <p:graphicFrame>
        <p:nvGraphicFramePr>
          <p:cNvPr id="15" name="Tableau 14">
            <a:extLst>
              <a:ext uri="{FF2B5EF4-FFF2-40B4-BE49-F238E27FC236}">
                <a16:creationId xmlns:a16="http://schemas.microsoft.com/office/drawing/2014/main" id="{EAA882DB-DDB1-4497-BC2D-94206FC4923C}"/>
              </a:ext>
            </a:extLst>
          </p:cNvPr>
          <p:cNvGraphicFramePr>
            <a:graphicFrameLocks noGrp="1"/>
          </p:cNvGraphicFramePr>
          <p:nvPr/>
        </p:nvGraphicFramePr>
        <p:xfrm>
          <a:off x="3233874" y="1645028"/>
          <a:ext cx="2088649" cy="307144"/>
        </p:xfrm>
        <a:graphic>
          <a:graphicData uri="http://schemas.openxmlformats.org/drawingml/2006/table">
            <a:tbl>
              <a:tblPr firstRow="1" bandRow="1">
                <a:tableStyleId>{5C22544A-7EE6-4342-B048-85BDC9FD1C3A}</a:tableStyleId>
              </a:tblPr>
              <a:tblGrid>
                <a:gridCol w="2088649">
                  <a:extLst>
                    <a:ext uri="{9D8B030D-6E8A-4147-A177-3AD203B41FA5}">
                      <a16:colId xmlns:a16="http://schemas.microsoft.com/office/drawing/2014/main" val="2483801217"/>
                    </a:ext>
                  </a:extLst>
                </a:gridCol>
              </a:tblGrid>
              <a:tr h="307144">
                <a:tc>
                  <a:txBody>
                    <a:bodyPr/>
                    <a:lstStyle/>
                    <a:p>
                      <a:pPr marL="0" marR="0" lvl="0" indent="0" algn="ctr" defTabSz="514400" rtl="0" eaLnBrk="1" fontAlgn="auto" latinLnBrk="0" hangingPunct="1">
                        <a:lnSpc>
                          <a:spcPct val="100000"/>
                        </a:lnSpc>
                        <a:spcBef>
                          <a:spcPts val="0"/>
                        </a:spcBef>
                        <a:spcAft>
                          <a:spcPts val="0"/>
                        </a:spcAft>
                        <a:buClrTx/>
                        <a:buSzTx/>
                        <a:buFontTx/>
                        <a:buNone/>
                        <a:tabLst/>
                        <a:defRPr/>
                      </a:pPr>
                      <a:r>
                        <a:rPr lang="fr-FR" sz="1600" b="1" kern="1200" dirty="0">
                          <a:solidFill>
                            <a:srgbClr val="000094"/>
                          </a:solidFill>
                          <a:effectLst/>
                          <a:latin typeface="Marianne" panose="02000000000000000000"/>
                          <a:ea typeface="+mn-ea"/>
                          <a:cs typeface="+mn-cs"/>
                        </a:rPr>
                        <a:t>« Tête et encordé »</a:t>
                      </a:r>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57229"/>
                  </a:ext>
                </a:extLst>
              </a:tr>
            </a:tbl>
          </a:graphicData>
        </a:graphic>
      </p:graphicFrame>
      <p:pic>
        <p:nvPicPr>
          <p:cNvPr id="17" name="Image 16">
            <a:extLst>
              <a:ext uri="{FF2B5EF4-FFF2-40B4-BE49-F238E27FC236}">
                <a16:creationId xmlns:a16="http://schemas.microsoft.com/office/drawing/2014/main" id="{B8E26A8E-0A69-41CF-A71A-5D2EB3122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765"/>
          <a:stretch/>
        </p:blipFill>
        <p:spPr>
          <a:xfrm>
            <a:off x="4442827" y="2919246"/>
            <a:ext cx="2161004" cy="2938143"/>
          </a:xfrm>
          <a:prstGeom prst="rect">
            <a:avLst/>
          </a:prstGeom>
          <a:ln>
            <a:solidFill>
              <a:srgbClr val="000094"/>
            </a:solidFill>
          </a:ln>
        </p:spPr>
      </p:pic>
      <p:graphicFrame>
        <p:nvGraphicFramePr>
          <p:cNvPr id="18" name="Tableau 17">
            <a:extLst>
              <a:ext uri="{FF2B5EF4-FFF2-40B4-BE49-F238E27FC236}">
                <a16:creationId xmlns:a16="http://schemas.microsoft.com/office/drawing/2014/main" id="{96AE3DF9-27B0-428F-B8E9-677E7E24A91E}"/>
              </a:ext>
            </a:extLst>
          </p:cNvPr>
          <p:cNvGraphicFramePr>
            <a:graphicFrameLocks noGrp="1"/>
          </p:cNvGraphicFramePr>
          <p:nvPr/>
        </p:nvGraphicFramePr>
        <p:xfrm>
          <a:off x="8361948" y="1645028"/>
          <a:ext cx="3218315" cy="352864"/>
        </p:xfrm>
        <a:graphic>
          <a:graphicData uri="http://schemas.openxmlformats.org/drawingml/2006/table">
            <a:tbl>
              <a:tblPr firstRow="1" bandRow="1">
                <a:tableStyleId>{5C22544A-7EE6-4342-B048-85BDC9FD1C3A}</a:tableStyleId>
              </a:tblPr>
              <a:tblGrid>
                <a:gridCol w="3218315">
                  <a:extLst>
                    <a:ext uri="{9D8B030D-6E8A-4147-A177-3AD203B41FA5}">
                      <a16:colId xmlns:a16="http://schemas.microsoft.com/office/drawing/2014/main" val="2483801217"/>
                    </a:ext>
                  </a:extLst>
                </a:gridCol>
              </a:tblGrid>
              <a:tr h="347784">
                <a:tc>
                  <a:txBody>
                    <a:bodyPr/>
                    <a:lstStyle/>
                    <a:p>
                      <a:pPr marL="0" marR="0" lvl="0" indent="0" algn="l" defTabSz="514400" rtl="0" eaLnBrk="1" fontAlgn="auto" latinLnBrk="0" hangingPunct="1">
                        <a:lnSpc>
                          <a:spcPct val="100000"/>
                        </a:lnSpc>
                        <a:spcBef>
                          <a:spcPts val="0"/>
                        </a:spcBef>
                        <a:spcAft>
                          <a:spcPts val="0"/>
                        </a:spcAft>
                        <a:buClrTx/>
                        <a:buSzTx/>
                        <a:buFontTx/>
                        <a:buNone/>
                        <a:tabLst/>
                        <a:defRPr/>
                      </a:pPr>
                      <a:r>
                        <a:rPr lang="fr-FR" sz="1900" b="1" kern="1200" dirty="0">
                          <a:solidFill>
                            <a:srgbClr val="000094"/>
                          </a:solidFill>
                          <a:effectLst/>
                          <a:latin typeface="Marianne" panose="02000000000000000000"/>
                          <a:ea typeface="+mn-ea"/>
                          <a:cs typeface="+mn-cs"/>
                        </a:rPr>
                        <a:t>  Les « référents Cordées »</a:t>
                      </a:r>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57229"/>
                  </a:ext>
                </a:extLst>
              </a:tr>
            </a:tbl>
          </a:graphicData>
        </a:graphic>
      </p:graphicFrame>
      <p:graphicFrame>
        <p:nvGraphicFramePr>
          <p:cNvPr id="20" name="Tableau 19">
            <a:extLst>
              <a:ext uri="{FF2B5EF4-FFF2-40B4-BE49-F238E27FC236}">
                <a16:creationId xmlns:a16="http://schemas.microsoft.com/office/drawing/2014/main" id="{ACF08391-A437-4C3F-9130-623EA2C901C6}"/>
              </a:ext>
            </a:extLst>
          </p:cNvPr>
          <p:cNvGraphicFramePr>
            <a:graphicFrameLocks noGrp="1"/>
          </p:cNvGraphicFramePr>
          <p:nvPr/>
        </p:nvGraphicFramePr>
        <p:xfrm>
          <a:off x="5077653" y="393040"/>
          <a:ext cx="3052359" cy="642424"/>
        </p:xfrm>
        <a:graphic>
          <a:graphicData uri="http://schemas.openxmlformats.org/drawingml/2006/table">
            <a:tbl>
              <a:tblPr firstRow="1" bandRow="1">
                <a:tableStyleId>{5C22544A-7EE6-4342-B048-85BDC9FD1C3A}</a:tableStyleId>
              </a:tblPr>
              <a:tblGrid>
                <a:gridCol w="3052359">
                  <a:extLst>
                    <a:ext uri="{9D8B030D-6E8A-4147-A177-3AD203B41FA5}">
                      <a16:colId xmlns:a16="http://schemas.microsoft.com/office/drawing/2014/main" val="2483801217"/>
                    </a:ext>
                  </a:extLst>
                </a:gridCol>
              </a:tblGrid>
              <a:tr h="632264">
                <a:tc>
                  <a:txBody>
                    <a:bodyPr/>
                    <a:lstStyle/>
                    <a:p>
                      <a:pPr marL="0" marR="0" lvl="0" indent="0" algn="ctr" defTabSz="514400" rtl="0" eaLnBrk="1" fontAlgn="auto" latinLnBrk="0" hangingPunct="1">
                        <a:lnSpc>
                          <a:spcPct val="100000"/>
                        </a:lnSpc>
                        <a:spcBef>
                          <a:spcPts val="0"/>
                        </a:spcBef>
                        <a:spcAft>
                          <a:spcPts val="0"/>
                        </a:spcAft>
                        <a:buClrTx/>
                        <a:buSzTx/>
                        <a:buFontTx/>
                        <a:buNone/>
                        <a:tabLst/>
                        <a:defRPr/>
                      </a:pPr>
                      <a:r>
                        <a:rPr lang="fr-FR" sz="1900" b="1" kern="1200" dirty="0">
                          <a:solidFill>
                            <a:srgbClr val="000094"/>
                          </a:solidFill>
                          <a:effectLst/>
                          <a:latin typeface="Marianne" panose="02000000000000000000"/>
                          <a:ea typeface="+mn-ea"/>
                          <a:cs typeface="+mn-cs"/>
                        </a:rPr>
                        <a:t>Documents d’informations</a:t>
                      </a:r>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57229"/>
                  </a:ext>
                </a:extLst>
              </a:tr>
            </a:tbl>
          </a:graphicData>
        </a:graphic>
      </p:graphicFrame>
      <p:pic>
        <p:nvPicPr>
          <p:cNvPr id="10" name="Image 9">
            <a:extLst>
              <a:ext uri="{FF2B5EF4-FFF2-40B4-BE49-F238E27FC236}">
                <a16:creationId xmlns:a16="http://schemas.microsoft.com/office/drawing/2014/main" id="{BB49DC65-3FC4-459C-A407-B5CBB0E9A4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4705" y="2919246"/>
            <a:ext cx="2171089" cy="2938143"/>
          </a:xfrm>
          <a:prstGeom prst="rect">
            <a:avLst/>
          </a:prstGeom>
          <a:noFill/>
          <a:ln>
            <a:solidFill>
              <a:srgbClr val="000094"/>
            </a:solidFill>
          </a:ln>
          <a:effectLst>
            <a:glow rad="127000">
              <a:schemeClr val="bg1"/>
            </a:glow>
            <a:softEdge rad="0"/>
          </a:effectLst>
        </p:spPr>
      </p:pic>
      <p:pic>
        <p:nvPicPr>
          <p:cNvPr id="14" name="Image 13">
            <a:extLst>
              <a:ext uri="{FF2B5EF4-FFF2-40B4-BE49-F238E27FC236}">
                <a16:creationId xmlns:a16="http://schemas.microsoft.com/office/drawing/2014/main" id="{4931E342-7B37-4263-830B-C8544B2E6446}"/>
              </a:ext>
            </a:extLst>
          </p:cNvPr>
          <p:cNvPicPr>
            <a:picLocks noChangeAspect="1"/>
          </p:cNvPicPr>
          <p:nvPr/>
        </p:nvPicPr>
        <p:blipFill>
          <a:blip r:embed="rId5"/>
          <a:stretch>
            <a:fillRect/>
          </a:stretch>
        </p:blipFill>
        <p:spPr>
          <a:xfrm>
            <a:off x="1573588" y="2919246"/>
            <a:ext cx="2171089" cy="2938143"/>
          </a:xfrm>
          <a:prstGeom prst="rect">
            <a:avLst/>
          </a:prstGeom>
          <a:ln>
            <a:solidFill>
              <a:srgbClr val="002060"/>
            </a:solidFill>
          </a:ln>
        </p:spPr>
      </p:pic>
      <p:sp>
        <p:nvSpPr>
          <p:cNvPr id="22" name="Espace réservé du numéro de diapositive 5">
            <a:extLst>
              <a:ext uri="{FF2B5EF4-FFF2-40B4-BE49-F238E27FC236}">
                <a16:creationId xmlns:a16="http://schemas.microsoft.com/office/drawing/2014/main" id="{A3CDD6A3-D346-431E-A4A8-223421301ABC}"/>
              </a:ext>
            </a:extLst>
          </p:cNvPr>
          <p:cNvSpPr txBox="1">
            <a:spLocks/>
          </p:cNvSpPr>
          <p:nvPr/>
        </p:nvSpPr>
        <p:spPr>
          <a:xfrm>
            <a:off x="9804493" y="6510416"/>
            <a:ext cx="2162844"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endParaRPr lang="fr-FR" sz="1100" b="1" dirty="0">
              <a:solidFill>
                <a:srgbClr val="0070C0"/>
              </a:solidFill>
              <a:latin typeface="Marianne" panose="02000000000000000000" pitchFamily="50" charset="0"/>
            </a:endParaRPr>
          </a:p>
        </p:txBody>
      </p:sp>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9044" y="327172"/>
            <a:ext cx="998293" cy="496389"/>
          </a:xfrm>
          <a:prstGeom prst="rect">
            <a:avLst/>
          </a:prstGeom>
        </p:spPr>
      </p:pic>
      <p:sp>
        <p:nvSpPr>
          <p:cNvPr id="13" name="ZoneTexte 12">
            <a:extLst>
              <a:ext uri="{FF2B5EF4-FFF2-40B4-BE49-F238E27FC236}">
                <a16:creationId xmlns:a16="http://schemas.microsoft.com/office/drawing/2014/main" id="{79EBC927-010F-45CB-87AC-633029C5143D}"/>
              </a:ext>
            </a:extLst>
          </p:cNvPr>
          <p:cNvSpPr txBox="1"/>
          <p:nvPr/>
        </p:nvSpPr>
        <p:spPr>
          <a:xfrm>
            <a:off x="151168" y="6510416"/>
            <a:ext cx="6165411" cy="261610"/>
          </a:xfrm>
          <a:prstGeom prst="rect">
            <a:avLst/>
          </a:prstGeom>
          <a:noFill/>
        </p:spPr>
        <p:txBody>
          <a:bodyPr wrap="square">
            <a:spAutoFit/>
          </a:bodyPr>
          <a:lstStyle/>
          <a:p>
            <a:pPr defTabSz="457189"/>
            <a:r>
              <a:rPr lang="fr-FR" sz="1100" b="1" dirty="0">
                <a:solidFill>
                  <a:srgbClr val="0070C0"/>
                </a:solidFill>
                <a:latin typeface="Marianne" panose="02000000000000000000" pitchFamily="50" charset="0"/>
              </a:rPr>
              <a:t>Délégation de région académique à l’information et l’orientation</a:t>
            </a:r>
          </a:p>
        </p:txBody>
      </p:sp>
    </p:spTree>
    <p:extLst>
      <p:ext uri="{BB962C8B-B14F-4D97-AF65-F5344CB8AC3E}">
        <p14:creationId xmlns:p14="http://schemas.microsoft.com/office/powerpoint/2010/main" val="400852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8BD0D28-743C-4833-A44D-F6A2109CDDAB}"/>
              </a:ext>
            </a:extLst>
          </p:cNvPr>
          <p:cNvSpPr/>
          <p:nvPr/>
        </p:nvSpPr>
        <p:spPr>
          <a:xfrm>
            <a:off x="540659" y="1276857"/>
            <a:ext cx="2678407" cy="509481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eaLnBrk="0" fontAlgn="base" hangingPunct="0">
              <a:spcBef>
                <a:spcPct val="0"/>
              </a:spcBef>
              <a:spcAft>
                <a:spcPct val="0"/>
              </a:spcAft>
              <a:tabLst>
                <a:tab pos="457189" algn="l"/>
              </a:tabLst>
            </a:pPr>
            <a:endParaRPr lang="fr-FR" altLang="fr-FR" sz="1000" dirty="0">
              <a:solidFill>
                <a:prstClr val="black"/>
              </a:solidFill>
              <a:latin typeface="Calibri" panose="020F0502020204030204"/>
            </a:endParaRPr>
          </a:p>
        </p:txBody>
      </p:sp>
      <p:sp>
        <p:nvSpPr>
          <p:cNvPr id="2" name="Espace réservé du numéro de diapositive 1"/>
          <p:cNvSpPr>
            <a:spLocks noGrp="1"/>
          </p:cNvSpPr>
          <p:nvPr>
            <p:ph type="sldNum" sz="quarter" idx="4294967295"/>
          </p:nvPr>
        </p:nvSpPr>
        <p:spPr/>
        <p:txBody>
          <a:bodyPr/>
          <a:lstStyle/>
          <a:p>
            <a:pPr defTabSz="457189"/>
            <a:endParaRPr lang="fr-FR" sz="1800" dirty="0">
              <a:solidFill>
                <a:prstClr val="black"/>
              </a:solidFill>
              <a:latin typeface="Calibri" panose="020F0502020204030204"/>
            </a:endParaRPr>
          </a:p>
        </p:txBody>
      </p:sp>
      <p:sp>
        <p:nvSpPr>
          <p:cNvPr id="17" name="Rectangle 16">
            <a:extLst>
              <a:ext uri="{FF2B5EF4-FFF2-40B4-BE49-F238E27FC236}">
                <a16:creationId xmlns:a16="http://schemas.microsoft.com/office/drawing/2014/main" id="{51958F68-D823-4609-B85D-D12136816F44}"/>
              </a:ext>
            </a:extLst>
          </p:cNvPr>
          <p:cNvSpPr/>
          <p:nvPr/>
        </p:nvSpPr>
        <p:spPr>
          <a:xfrm>
            <a:off x="5498205" y="413240"/>
            <a:ext cx="2241959" cy="5258106"/>
          </a:xfrm>
          <a:prstGeom prst="rect">
            <a:avLst/>
          </a:prstGeom>
        </p:spPr>
        <p:txBody>
          <a:bodyPr wrap="square">
            <a:spAutoFit/>
          </a:bodyPr>
          <a:lstStyle/>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b="1"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dirty="0">
              <a:solidFill>
                <a:prstClr val="black"/>
              </a:solidFill>
              <a:latin typeface="Marianne" panose="02000000000000000000"/>
              <a:ea typeface="Calibri" panose="020F0502020204030204" pitchFamily="34" charset="0"/>
              <a:cs typeface="Times New Roman" panose="02020603050405020304" pitchFamily="18" charset="0"/>
            </a:endParaRPr>
          </a:p>
          <a:p>
            <a:pPr algn="just" defTabSz="457189"/>
            <a:endParaRPr lang="fr-FR" sz="763" dirty="0">
              <a:solidFill>
                <a:prstClr val="black"/>
              </a:solidFill>
              <a:latin typeface="Marianne" panose="02000000000000000000"/>
              <a:ea typeface="Calibri" panose="020F0502020204030204" pitchFamily="34" charset="0"/>
              <a:cs typeface="Times New Roman" panose="02020603050405020304" pitchFamily="18" charset="0"/>
            </a:endParaRPr>
          </a:p>
        </p:txBody>
      </p:sp>
      <p:sp>
        <p:nvSpPr>
          <p:cNvPr id="18" name="AutoShape 3">
            <a:extLst>
              <a:ext uri="{FF2B5EF4-FFF2-40B4-BE49-F238E27FC236}">
                <a16:creationId xmlns:a16="http://schemas.microsoft.com/office/drawing/2014/main" id="{D6AFC9FE-58B1-465C-A61B-F6419EE69F87}"/>
              </a:ext>
            </a:extLst>
          </p:cNvPr>
          <p:cNvSpPr>
            <a:spLocks noChangeAspect="1" noChangeArrowheads="1" noTextEdit="1"/>
          </p:cNvSpPr>
          <p:nvPr/>
        </p:nvSpPr>
        <p:spPr bwMode="auto">
          <a:xfrm>
            <a:off x="-1569048" y="2788689"/>
            <a:ext cx="1031493" cy="14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305" tIns="31652" rIns="63305" bIns="31652" numCol="1" anchor="t" anchorCtr="0" compatLnSpc="1">
            <a:prstTxWarp prst="textNoShape">
              <a:avLst/>
            </a:prstTxWarp>
          </a:bodyPr>
          <a:lstStyle/>
          <a:p>
            <a:pPr defTabSz="457189"/>
            <a:endParaRPr lang="fr-FR" sz="1247">
              <a:solidFill>
                <a:prstClr val="black"/>
              </a:solidFill>
              <a:highlight>
                <a:srgbClr val="FFFF00"/>
              </a:highlight>
              <a:latin typeface="Calibri" panose="020F0502020204030204"/>
            </a:endParaRPr>
          </a:p>
        </p:txBody>
      </p:sp>
      <p:pic>
        <p:nvPicPr>
          <p:cNvPr id="4" name="Image 3">
            <a:extLst>
              <a:ext uri="{FF2B5EF4-FFF2-40B4-BE49-F238E27FC236}">
                <a16:creationId xmlns:a16="http://schemas.microsoft.com/office/drawing/2014/main" id="{1F33535F-CAB2-45F9-9884-7403FD741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7169" y="2141201"/>
            <a:ext cx="2260696" cy="2867795"/>
          </a:xfrm>
          <a:prstGeom prst="rect">
            <a:avLst/>
          </a:prstGeom>
          <a:ln>
            <a:solidFill>
              <a:srgbClr val="002060"/>
            </a:solidFill>
          </a:ln>
        </p:spPr>
      </p:pic>
      <p:graphicFrame>
        <p:nvGraphicFramePr>
          <p:cNvPr id="11" name="Tableau 10">
            <a:extLst>
              <a:ext uri="{FF2B5EF4-FFF2-40B4-BE49-F238E27FC236}">
                <a16:creationId xmlns:a16="http://schemas.microsoft.com/office/drawing/2014/main" id="{73B47B87-FC59-42C3-9C80-DC3DA128938D}"/>
              </a:ext>
            </a:extLst>
          </p:cNvPr>
          <p:cNvGraphicFramePr>
            <a:graphicFrameLocks noGrp="1"/>
          </p:cNvGraphicFramePr>
          <p:nvPr/>
        </p:nvGraphicFramePr>
        <p:xfrm>
          <a:off x="4591768" y="490393"/>
          <a:ext cx="2986509" cy="642424"/>
        </p:xfrm>
        <a:graphic>
          <a:graphicData uri="http://schemas.openxmlformats.org/drawingml/2006/table">
            <a:tbl>
              <a:tblPr firstRow="1" bandRow="1">
                <a:tableStyleId>{5C22544A-7EE6-4342-B048-85BDC9FD1C3A}</a:tableStyleId>
              </a:tblPr>
              <a:tblGrid>
                <a:gridCol w="2986509">
                  <a:extLst>
                    <a:ext uri="{9D8B030D-6E8A-4147-A177-3AD203B41FA5}">
                      <a16:colId xmlns:a16="http://schemas.microsoft.com/office/drawing/2014/main" val="2483801217"/>
                    </a:ext>
                  </a:extLst>
                </a:gridCol>
              </a:tblGrid>
              <a:tr h="632264">
                <a:tc>
                  <a:txBody>
                    <a:bodyPr/>
                    <a:lstStyle/>
                    <a:p>
                      <a:pPr marL="0" marR="0" lvl="0" indent="0" algn="ctr" defTabSz="514400" rtl="0" eaLnBrk="1" fontAlgn="auto" latinLnBrk="0" hangingPunct="1">
                        <a:lnSpc>
                          <a:spcPct val="100000"/>
                        </a:lnSpc>
                        <a:spcBef>
                          <a:spcPts val="0"/>
                        </a:spcBef>
                        <a:spcAft>
                          <a:spcPts val="0"/>
                        </a:spcAft>
                        <a:buClrTx/>
                        <a:buSzTx/>
                        <a:buFontTx/>
                        <a:buNone/>
                        <a:tabLst/>
                        <a:defRPr/>
                      </a:pPr>
                      <a:r>
                        <a:rPr lang="fr-FR" sz="1900" b="1" kern="1200" dirty="0">
                          <a:solidFill>
                            <a:srgbClr val="000094"/>
                          </a:solidFill>
                          <a:effectLst/>
                          <a:latin typeface="Marianne" panose="02000000000000000000"/>
                          <a:ea typeface="+mn-ea"/>
                          <a:cs typeface="+mn-cs"/>
                        </a:rPr>
                        <a:t>Documents d’informations</a:t>
                      </a:r>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557229"/>
                  </a:ext>
                </a:extLst>
              </a:tr>
            </a:tbl>
          </a:graphicData>
        </a:graphic>
      </p:graphicFrame>
      <p:pic>
        <p:nvPicPr>
          <p:cNvPr id="15" name="Image 14">
            <a:extLst>
              <a:ext uri="{FF2B5EF4-FFF2-40B4-BE49-F238E27FC236}">
                <a16:creationId xmlns:a16="http://schemas.microsoft.com/office/drawing/2014/main" id="{3ECC04D3-2FA0-4EFE-A297-EDD2542D0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03" y="2138350"/>
            <a:ext cx="2260696" cy="2873501"/>
          </a:xfrm>
          <a:prstGeom prst="rect">
            <a:avLst/>
          </a:prstGeom>
          <a:ln>
            <a:solidFill>
              <a:srgbClr val="002060"/>
            </a:solidFill>
          </a:ln>
        </p:spPr>
      </p:pic>
      <p:pic>
        <p:nvPicPr>
          <p:cNvPr id="16" name="Image 15">
            <a:extLst>
              <a:ext uri="{FF2B5EF4-FFF2-40B4-BE49-F238E27FC236}">
                <a16:creationId xmlns:a16="http://schemas.microsoft.com/office/drawing/2014/main" id="{C0C80783-6A11-4F1B-BCCD-E92156089D7D}"/>
              </a:ext>
            </a:extLst>
          </p:cNvPr>
          <p:cNvPicPr>
            <a:picLocks noChangeAspect="1"/>
          </p:cNvPicPr>
          <p:nvPr/>
        </p:nvPicPr>
        <p:blipFill>
          <a:blip r:embed="rId5"/>
          <a:stretch>
            <a:fillRect/>
          </a:stretch>
        </p:blipFill>
        <p:spPr>
          <a:xfrm>
            <a:off x="6085024" y="2138350"/>
            <a:ext cx="2264179" cy="2896529"/>
          </a:xfrm>
          <a:prstGeom prst="rect">
            <a:avLst/>
          </a:prstGeom>
          <a:ln>
            <a:solidFill>
              <a:srgbClr val="000094"/>
            </a:solidFill>
          </a:ln>
        </p:spPr>
      </p:pic>
      <p:pic>
        <p:nvPicPr>
          <p:cNvPr id="3" name="Image 2">
            <a:extLst>
              <a:ext uri="{FF2B5EF4-FFF2-40B4-BE49-F238E27FC236}">
                <a16:creationId xmlns:a16="http://schemas.microsoft.com/office/drawing/2014/main" id="{10E9D37B-8BF5-4167-95D2-110B4F1F790F}"/>
              </a:ext>
            </a:extLst>
          </p:cNvPr>
          <p:cNvPicPr>
            <a:picLocks noChangeAspect="1"/>
          </p:cNvPicPr>
          <p:nvPr/>
        </p:nvPicPr>
        <p:blipFill rotWithShape="1">
          <a:blip r:embed="rId6"/>
          <a:srcRect l="41271" t="8066" r="29067" b="10569"/>
          <a:stretch/>
        </p:blipFill>
        <p:spPr>
          <a:xfrm>
            <a:off x="8746361" y="2128038"/>
            <a:ext cx="2336619" cy="2867793"/>
          </a:xfrm>
          <a:prstGeom prst="rect">
            <a:avLst/>
          </a:prstGeom>
          <a:ln>
            <a:solidFill>
              <a:srgbClr val="000094"/>
            </a:solidFill>
          </a:ln>
        </p:spPr>
      </p:pic>
      <p:sp>
        <p:nvSpPr>
          <p:cNvPr id="25" name="Espace réservé du numéro de diapositive 5">
            <a:extLst>
              <a:ext uri="{FF2B5EF4-FFF2-40B4-BE49-F238E27FC236}">
                <a16:creationId xmlns:a16="http://schemas.microsoft.com/office/drawing/2014/main" id="{B4B35355-8CB1-412F-86C8-651093ADEF17}"/>
              </a:ext>
            </a:extLst>
          </p:cNvPr>
          <p:cNvSpPr txBox="1">
            <a:spLocks/>
          </p:cNvSpPr>
          <p:nvPr/>
        </p:nvSpPr>
        <p:spPr>
          <a:xfrm>
            <a:off x="9804493" y="6510416"/>
            <a:ext cx="2162844"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endParaRPr lang="fr-FR" sz="1100" b="1" dirty="0">
              <a:solidFill>
                <a:srgbClr val="0070C0"/>
              </a:solidFill>
              <a:latin typeface="Marianne" panose="02000000000000000000" pitchFamily="50" charset="0"/>
            </a:endParaRPr>
          </a:p>
        </p:txBody>
      </p:sp>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9044" y="327172"/>
            <a:ext cx="998293" cy="496389"/>
          </a:xfrm>
          <a:prstGeom prst="rect">
            <a:avLst/>
          </a:prstGeom>
        </p:spPr>
      </p:pic>
      <p:sp>
        <p:nvSpPr>
          <p:cNvPr id="20" name="ZoneTexte 19">
            <a:extLst>
              <a:ext uri="{FF2B5EF4-FFF2-40B4-BE49-F238E27FC236}">
                <a16:creationId xmlns:a16="http://schemas.microsoft.com/office/drawing/2014/main" id="{1AA2DC26-1AA0-461A-9F91-33F8C79DACFE}"/>
              </a:ext>
            </a:extLst>
          </p:cNvPr>
          <p:cNvSpPr txBox="1"/>
          <p:nvPr/>
        </p:nvSpPr>
        <p:spPr>
          <a:xfrm>
            <a:off x="218501" y="6527198"/>
            <a:ext cx="6880635" cy="261610"/>
          </a:xfrm>
          <a:prstGeom prst="rect">
            <a:avLst/>
          </a:prstGeom>
          <a:noFill/>
        </p:spPr>
        <p:txBody>
          <a:bodyPr wrap="square">
            <a:spAutoFit/>
          </a:bodyPr>
          <a:lstStyle/>
          <a:p>
            <a:pPr defTabSz="457189"/>
            <a:r>
              <a:rPr lang="fr-FR" sz="1100" b="1" dirty="0">
                <a:solidFill>
                  <a:srgbClr val="0070C0"/>
                </a:solidFill>
                <a:latin typeface="Marianne" panose="02000000000000000000" pitchFamily="50" charset="0"/>
              </a:rPr>
              <a:t>Délégation de région académique à l’information et l’orientation</a:t>
            </a:r>
          </a:p>
        </p:txBody>
      </p:sp>
    </p:spTree>
    <p:extLst>
      <p:ext uri="{BB962C8B-B14F-4D97-AF65-F5344CB8AC3E}">
        <p14:creationId xmlns:p14="http://schemas.microsoft.com/office/powerpoint/2010/main" val="274922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DE43C8D-1627-4F79-8230-DDF1EBA3CF56}"/>
              </a:ext>
            </a:extLst>
          </p:cNvPr>
          <p:cNvSpPr txBox="1"/>
          <p:nvPr/>
        </p:nvSpPr>
        <p:spPr>
          <a:xfrm>
            <a:off x="437273" y="136229"/>
            <a:ext cx="4665133" cy="3600409"/>
          </a:xfrm>
          <a:prstGeom prst="rect">
            <a:avLst/>
          </a:prstGeom>
          <a:noFill/>
        </p:spPr>
        <p:txBody>
          <a:bodyPr wrap="square" rIns="67831" rtlCol="0">
            <a:spAutoFit/>
          </a:bodyPr>
          <a:lstStyle/>
          <a:p>
            <a:pPr defTabSz="574279">
              <a:spcAft>
                <a:spcPts val="415"/>
              </a:spcAft>
            </a:pPr>
            <a:endParaRPr lang="fr-FR" sz="692" b="1" dirty="0">
              <a:solidFill>
                <a:prstClr val="black"/>
              </a:solidFill>
              <a:latin typeface="Marianne ExtraBold" panose="02000000000000000000" pitchFamily="50" charset="0"/>
              <a:ea typeface="Roboto" panose="02000000000000000000" pitchFamily="2" charset="0"/>
              <a:cs typeface="Times New Roman" panose="02020603050405020304" pitchFamily="18" charset="0"/>
            </a:endParaRPr>
          </a:p>
          <a:p>
            <a:pPr algn="ctr" defTabSz="574279">
              <a:spcAft>
                <a:spcPts val="415"/>
              </a:spcAft>
            </a:pPr>
            <a:endParaRPr lang="fr-FR" sz="1663" b="1" dirty="0">
              <a:solidFill>
                <a:srgbClr val="000094"/>
              </a:solidFill>
              <a:latin typeface="Marianne ExtraBold"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dirty="0">
                <a:solidFill>
                  <a:srgbClr val="000094"/>
                </a:solidFill>
                <a:latin typeface="Marianne" panose="02000000000000000000"/>
                <a:ea typeface="Roboto" panose="02000000000000000000" pitchFamily="2" charset="0"/>
                <a:cs typeface="Times New Roman" panose="02020603050405020304" pitchFamily="18" charset="0"/>
              </a:rPr>
              <a:t>Cadre du dispositif :</a:t>
            </a:r>
            <a:endParaRPr lang="fr-FR" sz="1200" b="1" dirty="0">
              <a:solidFill>
                <a:srgbClr val="000094"/>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Instruction interministérielle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t>du 21-7-2020 relative au dispositif « Cordées de la réussite » :</a:t>
            </a:r>
            <a:b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b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3"/>
              </a:rPr>
              <a:t>https://www.education.gouv.fr/bo/20/Hebdo32/MENE2021598J.htm</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Charte des Cordées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t>: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4"/>
              </a:rPr>
              <a:t>https://www.enseignementsup-recherche.gouv.fr/fr/charte-des-cordees-de-la-reussite-48528</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b="1" dirty="0">
              <a:solidFill>
                <a:prstClr val="black"/>
              </a:solidFill>
              <a:latin typeface="Marianne Light"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Light" panose="02000000000000000000" pitchFamily="50" charset="0"/>
                <a:ea typeface="Roboto" panose="02000000000000000000" pitchFamily="2" charset="0"/>
                <a:cs typeface="Times New Roman" panose="02020603050405020304" pitchFamily="18" charset="0"/>
              </a:rPr>
              <a:t>BO n°19 </a:t>
            </a:r>
            <a:r>
              <a:rPr lang="fr-FR" sz="1200" dirty="0">
                <a:solidFill>
                  <a:prstClr val="black"/>
                </a:solidFill>
                <a:latin typeface="Marianne Light" panose="02000000000000000000" pitchFamily="50" charset="0"/>
                <a:ea typeface="Roboto" panose="02000000000000000000" pitchFamily="2" charset="0"/>
                <a:cs typeface="Times New Roman" panose="02020603050405020304" pitchFamily="18" charset="0"/>
              </a:rPr>
              <a:t>du 11-5-2023 relatif au « Budget notifié aux académies » (</a:t>
            </a:r>
            <a:r>
              <a:rPr lang="fr-FR" sz="1200" b="1" dirty="0">
                <a:solidFill>
                  <a:prstClr val="black"/>
                </a:solidFill>
                <a:latin typeface="Marianne Light" panose="02000000000000000000" pitchFamily="50" charset="0"/>
                <a:ea typeface="Roboto" panose="02000000000000000000" pitchFamily="2" charset="0"/>
                <a:cs typeface="Times New Roman" panose="02020603050405020304" pitchFamily="18" charset="0"/>
              </a:rPr>
              <a:t>Circulaire BOP 231</a:t>
            </a:r>
            <a:r>
              <a:rPr lang="fr-FR" sz="1200" dirty="0">
                <a:solidFill>
                  <a:prstClr val="black"/>
                </a:solidFill>
                <a:latin typeface="Marianne Light" panose="02000000000000000000" pitchFamily="50" charset="0"/>
                <a:ea typeface="Roboto" panose="02000000000000000000" pitchFamily="2" charset="0"/>
                <a:cs typeface="Times New Roman" panose="02020603050405020304" pitchFamily="18" charset="0"/>
              </a:rPr>
              <a:t>): </a:t>
            </a:r>
          </a:p>
          <a:p>
            <a:pPr defTabSz="574279">
              <a:spcAft>
                <a:spcPts val="415"/>
              </a:spcAft>
            </a:pPr>
            <a:r>
              <a:rPr lang="fr-FR" sz="1200" dirty="0">
                <a:solidFill>
                  <a:prstClr val="black"/>
                </a:solidFill>
                <a:latin typeface="Marianne Light" panose="02000000000000000000" pitchFamily="50" charset="0"/>
                <a:ea typeface="Roboto" panose="02000000000000000000" pitchFamily="2" charset="0"/>
                <a:cs typeface="Times New Roman" panose="02020603050405020304" pitchFamily="18" charset="0"/>
                <a:hlinkClick r:id="rId5"/>
              </a:rPr>
              <a:t>https://www.enseignementsup-recherche.gouv.fr/fr/bo/2023/Hebdo19/ESRS2309533C</a:t>
            </a:r>
            <a:endParaRPr lang="fr-FR" sz="1200" dirty="0">
              <a:solidFill>
                <a:prstClr val="black"/>
              </a:solidFill>
              <a:latin typeface="Marianne Light"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1200" dirty="0">
              <a:solidFill>
                <a:prstClr val="black"/>
              </a:solidFill>
              <a:latin typeface="Marianne Light" panose="02000000000000000000" pitchFamily="50" charset="0"/>
              <a:ea typeface="Roboto" panose="02000000000000000000" pitchFamily="2" charset="0"/>
              <a:cs typeface="Times New Roman" panose="02020603050405020304" pitchFamily="18" charset="0"/>
            </a:endParaRPr>
          </a:p>
          <a:p>
            <a:pPr algn="ctr" defTabSz="574279">
              <a:spcAft>
                <a:spcPts val="415"/>
              </a:spcAft>
            </a:pPr>
            <a:r>
              <a:rPr lang="fr-FR" sz="1108" b="1" dirty="0">
                <a:solidFill>
                  <a:srgbClr val="000094"/>
                </a:solidFill>
                <a:latin typeface="Marianne ExtraBold" panose="02000000000000000000" pitchFamily="50" charset="0"/>
                <a:ea typeface="Roboto" panose="02000000000000000000" pitchFamily="2" charset="0"/>
                <a:cs typeface="Times New Roman" panose="02020603050405020304" pitchFamily="18" charset="0"/>
              </a:rPr>
              <a:t> </a:t>
            </a:r>
            <a:endParaRPr lang="fr-FR" sz="692"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8A2AB0E-D742-44C5-96B7-272B8ABACDDA}"/>
              </a:ext>
            </a:extLst>
          </p:cNvPr>
          <p:cNvSpPr/>
          <p:nvPr/>
        </p:nvSpPr>
        <p:spPr>
          <a:xfrm>
            <a:off x="3685423" y="105656"/>
            <a:ext cx="5472396" cy="369332"/>
          </a:xfrm>
          <a:prstGeom prst="rect">
            <a:avLst/>
          </a:prstGeom>
        </p:spPr>
        <p:txBody>
          <a:bodyPr wrap="none">
            <a:spAutoFit/>
          </a:bodyPr>
          <a:lstStyle/>
          <a:p>
            <a:pPr algn="ctr" defTabSz="574279">
              <a:spcAft>
                <a:spcPts val="415"/>
              </a:spcAft>
            </a:pPr>
            <a:r>
              <a:rPr lang="fr-FR" dirty="0">
                <a:solidFill>
                  <a:srgbClr val="000094"/>
                </a:solidFill>
                <a:latin typeface="Marianne" panose="02000000000000000000"/>
                <a:ea typeface="Roboto" panose="02000000000000000000" pitchFamily="2" charset="0"/>
                <a:cs typeface="Times New Roman" panose="02020603050405020304" pitchFamily="18" charset="0"/>
              </a:rPr>
              <a:t>Diverses ressources sur les sites des académies :</a:t>
            </a:r>
          </a:p>
        </p:txBody>
      </p:sp>
      <p:sp>
        <p:nvSpPr>
          <p:cNvPr id="5" name="ZoneTexte 4">
            <a:extLst>
              <a:ext uri="{FF2B5EF4-FFF2-40B4-BE49-F238E27FC236}">
                <a16:creationId xmlns:a16="http://schemas.microsoft.com/office/drawing/2014/main" id="{6AB10992-578E-4280-B913-AAF40BEB7EB5}"/>
              </a:ext>
            </a:extLst>
          </p:cNvPr>
          <p:cNvSpPr txBox="1"/>
          <p:nvPr/>
        </p:nvSpPr>
        <p:spPr>
          <a:xfrm>
            <a:off x="5838909" y="513045"/>
            <a:ext cx="4396181" cy="6294672"/>
          </a:xfrm>
          <a:prstGeom prst="rect">
            <a:avLst/>
          </a:prstGeom>
          <a:noFill/>
        </p:spPr>
        <p:txBody>
          <a:bodyPr wrap="square" rIns="67831" rtlCol="0">
            <a:spAutoFit/>
          </a:bodyPr>
          <a:lstStyle/>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Guide méthodologique à destination des Têtes de Cordées :</a:t>
            </a:r>
            <a:b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b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t>Objectifs et cadrage d’une cordée / Caractéristiques d’une cordée / Intérêt pour un établissement d’enseignement supérieur de s’engager / Quelle procédure pour monter une cordée / Modalités d’évaluation du dispositif / Ressources</a:t>
            </a:r>
            <a:b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b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6"/>
              </a:rPr>
              <a:t>https://www.enseignementsup-recherche.gouv.fr/pid40328/guide-methodologique-a-destination-des-tetes-de-cordees.htm</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Etablissements encordés : ressources de pilotage et d'animation pédagogiques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7"/>
              </a:rPr>
              <a:t>https://eduscol.education.fr/2768/ressources-pour-piloter-et-animer-les-cordees-de-la-reussite</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Rubrique Cordées de la réussite sur les sites académiques :</a:t>
            </a:r>
            <a:b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b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8"/>
              </a:rPr>
              <a:t>https://www.ac-amiens.fr/article/cordees-de-la-reussite-121562</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9"/>
              </a:rPr>
              <a:t>https://www1.ac-lille.fr/les-cordees-de-la-reussite-121551</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Site </a:t>
            </a:r>
            <a:r>
              <a:rPr lang="fr-FR" sz="1200" b="1" dirty="0" err="1">
                <a:solidFill>
                  <a:prstClr val="black"/>
                </a:solidFill>
                <a:latin typeface="Marianne" panose="02000000000000000000" pitchFamily="50" charset="0"/>
                <a:ea typeface="Roboto" panose="02000000000000000000" pitchFamily="2" charset="0"/>
                <a:cs typeface="Times New Roman" panose="02020603050405020304" pitchFamily="18" charset="0"/>
              </a:rPr>
              <a:t>Eduscol</a:t>
            </a: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t>: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10"/>
              </a:rPr>
              <a:t>https://eduscol.education.fr/809/des-cordees-de-la-reussite-de-nouvelle-generation</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endParaRPr lang="fr-FR" sz="8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b="1" dirty="0">
                <a:solidFill>
                  <a:prstClr val="black"/>
                </a:solidFill>
                <a:latin typeface="Marianne" panose="02000000000000000000" pitchFamily="50" charset="0"/>
                <a:ea typeface="Roboto" panose="02000000000000000000" pitchFamily="2" charset="0"/>
                <a:cs typeface="Times New Roman" panose="02020603050405020304" pitchFamily="18" charset="0"/>
              </a:rPr>
              <a:t>Site ONISEP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rPr>
              <a:t>: </a:t>
            </a:r>
            <a:r>
              <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hlinkClick r:id="rId11"/>
              </a:rPr>
              <a:t>https://www.cordeesdelareussite.fr/</a:t>
            </a:r>
            <a:endParaRPr lang="fr-FR" sz="1200"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a:p>
            <a:pPr defTabSz="574279">
              <a:spcAft>
                <a:spcPts val="415"/>
              </a:spcAft>
            </a:pPr>
            <a:r>
              <a:rPr lang="fr-FR" sz="1200" dirty="0">
                <a:solidFill>
                  <a:prstClr val="black"/>
                </a:solidFill>
                <a:latin typeface="Marianne" panose="02000000000000000000"/>
                <a:ea typeface="Roboto" panose="02000000000000000000" pitchFamily="2" charset="0"/>
                <a:cs typeface="Times New Roman" panose="02020603050405020304" pitchFamily="18" charset="0"/>
              </a:rPr>
              <a:t>Cartographie des Cordées de la réussite dans les académies.</a:t>
            </a:r>
          </a:p>
          <a:p>
            <a:pPr algn="ctr" defTabSz="574279">
              <a:spcAft>
                <a:spcPts val="415"/>
              </a:spcAft>
            </a:pPr>
            <a:endParaRPr lang="fr-FR" sz="1200" b="1" dirty="0">
              <a:solidFill>
                <a:srgbClr val="000094"/>
              </a:solidFill>
              <a:latin typeface="Marianne ExtraBold" panose="02000000000000000000" pitchFamily="50" charset="0"/>
              <a:ea typeface="Roboto" panose="02000000000000000000" pitchFamily="2" charset="0"/>
              <a:cs typeface="Times New Roman" panose="02020603050405020304" pitchFamily="18" charset="0"/>
            </a:endParaRPr>
          </a:p>
          <a:p>
            <a:pPr algn="ctr" defTabSz="574279">
              <a:spcAft>
                <a:spcPts val="415"/>
              </a:spcAft>
            </a:pPr>
            <a:endParaRPr lang="fr-FR" sz="1663" b="1" dirty="0">
              <a:solidFill>
                <a:srgbClr val="000094"/>
              </a:solidFill>
              <a:latin typeface="Marianne ExtraBold" panose="02000000000000000000" pitchFamily="50" charset="0"/>
              <a:ea typeface="Roboto" panose="02000000000000000000" pitchFamily="2" charset="0"/>
              <a:cs typeface="Times New Roman" panose="02020603050405020304" pitchFamily="18" charset="0"/>
            </a:endParaRPr>
          </a:p>
          <a:p>
            <a:pPr algn="ctr" defTabSz="574279">
              <a:spcAft>
                <a:spcPts val="415"/>
              </a:spcAft>
            </a:pPr>
            <a:r>
              <a:rPr lang="fr-FR" sz="1108" b="1" dirty="0">
                <a:solidFill>
                  <a:srgbClr val="000094"/>
                </a:solidFill>
                <a:latin typeface="Marianne ExtraBold" panose="02000000000000000000" pitchFamily="50" charset="0"/>
                <a:ea typeface="Roboto" panose="02000000000000000000" pitchFamily="2" charset="0"/>
                <a:cs typeface="Times New Roman" panose="02020603050405020304" pitchFamily="18" charset="0"/>
              </a:rPr>
              <a:t> </a:t>
            </a:r>
            <a:endParaRPr lang="fr-FR" sz="692" dirty="0">
              <a:solidFill>
                <a:prstClr val="black"/>
              </a:solidFill>
              <a:latin typeface="Marianne" panose="02000000000000000000" pitchFamily="50" charset="0"/>
              <a:ea typeface="Roboto"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2D3AC22D-1A9D-47B6-A826-08A089AC2152}"/>
              </a:ext>
            </a:extLst>
          </p:cNvPr>
          <p:cNvSpPr/>
          <p:nvPr/>
        </p:nvSpPr>
        <p:spPr>
          <a:xfrm>
            <a:off x="6474160" y="6027003"/>
            <a:ext cx="6096000" cy="830997"/>
          </a:xfrm>
          <a:prstGeom prst="rect">
            <a:avLst/>
          </a:prstGeom>
        </p:spPr>
        <p:txBody>
          <a:bodyPr>
            <a:spAutoFit/>
          </a:bodyPr>
          <a:lstStyle/>
          <a:p>
            <a:pPr defTabSz="457189"/>
            <a:r>
              <a:rPr lang="fr-FR" sz="1200" b="1" dirty="0">
                <a:solidFill>
                  <a:prstClr val="black"/>
                </a:solidFill>
                <a:latin typeface="Marianne" panose="02000000000000000000" pitchFamily="50" charset="0"/>
              </a:rPr>
              <a:t>Sites académiques de Lille et d’Amiens : </a:t>
            </a:r>
          </a:p>
          <a:p>
            <a:pPr defTabSz="457189"/>
            <a:r>
              <a:rPr lang="fr-FR" sz="1200" dirty="0">
                <a:solidFill>
                  <a:prstClr val="black"/>
                </a:solidFill>
                <a:latin typeface="Marianne" panose="02000000000000000000" pitchFamily="50" charset="0"/>
                <a:hlinkClick r:id="rId9"/>
              </a:rPr>
              <a:t>https://www1.ac-lille.fr/les-cordees-de-la-reussite-121551</a:t>
            </a:r>
            <a:endParaRPr lang="fr-FR" sz="1200" dirty="0">
              <a:solidFill>
                <a:prstClr val="black"/>
              </a:solidFill>
              <a:latin typeface="Marianne" panose="02000000000000000000" pitchFamily="50" charset="0"/>
            </a:endParaRPr>
          </a:p>
          <a:p>
            <a:pPr defTabSz="457189"/>
            <a:r>
              <a:rPr lang="fr-FR" sz="1200" u="sng" dirty="0">
                <a:solidFill>
                  <a:srgbClr val="002060"/>
                </a:solidFill>
                <a:latin typeface="Marianne"/>
                <a:cs typeface="Arial" panose="020B0604020202020204" pitchFamily="34" charset="0"/>
                <a:hlinkClick r:id="rId8"/>
              </a:rPr>
              <a:t>https://www.ac-amiens.fr/article/cordees-de-la-reussite-121562</a:t>
            </a:r>
            <a:endParaRPr lang="fr-FR" sz="1200" u="sng" dirty="0">
              <a:solidFill>
                <a:srgbClr val="002060"/>
              </a:solidFill>
              <a:latin typeface="Marianne"/>
              <a:cs typeface="Arial" panose="020B0604020202020204" pitchFamily="34" charset="0"/>
            </a:endParaRPr>
          </a:p>
          <a:p>
            <a:pPr defTabSz="457189"/>
            <a:endParaRPr lang="fr-FR" sz="1200" b="1" dirty="0">
              <a:solidFill>
                <a:prstClr val="black"/>
              </a:solidFill>
              <a:latin typeface="Marianne" panose="02000000000000000000" pitchFamily="50" charset="0"/>
            </a:endParaRPr>
          </a:p>
        </p:txBody>
      </p:sp>
      <p:pic>
        <p:nvPicPr>
          <p:cNvPr id="6" name="Image 5">
            <a:extLst>
              <a:ext uri="{FF2B5EF4-FFF2-40B4-BE49-F238E27FC236}">
                <a16:creationId xmlns:a16="http://schemas.microsoft.com/office/drawing/2014/main" id="{EF6E1DB7-B80D-4415-B5BE-621E1A3D1346}"/>
              </a:ext>
            </a:extLst>
          </p:cNvPr>
          <p:cNvPicPr>
            <a:picLocks noChangeAspect="1"/>
          </p:cNvPicPr>
          <p:nvPr/>
        </p:nvPicPr>
        <p:blipFill rotWithShape="1">
          <a:blip r:embed="rId12"/>
          <a:srcRect l="33794" t="16737" r="32235" b="-9"/>
          <a:stretch/>
        </p:blipFill>
        <p:spPr>
          <a:xfrm>
            <a:off x="420015" y="3288004"/>
            <a:ext cx="2165731" cy="3070273"/>
          </a:xfrm>
          <a:prstGeom prst="rect">
            <a:avLst/>
          </a:prstGeom>
        </p:spPr>
      </p:pic>
      <p:pic>
        <p:nvPicPr>
          <p:cNvPr id="7" name="Image 6">
            <a:extLst>
              <a:ext uri="{FF2B5EF4-FFF2-40B4-BE49-F238E27FC236}">
                <a16:creationId xmlns:a16="http://schemas.microsoft.com/office/drawing/2014/main" id="{B50B9299-D933-4096-8416-46C26FA96F49}"/>
              </a:ext>
            </a:extLst>
          </p:cNvPr>
          <p:cNvPicPr>
            <a:picLocks noChangeAspect="1"/>
          </p:cNvPicPr>
          <p:nvPr/>
        </p:nvPicPr>
        <p:blipFill rotWithShape="1">
          <a:blip r:embed="rId13"/>
          <a:srcRect l="34411" t="16899" r="32413" b="-5437"/>
          <a:stretch/>
        </p:blipFill>
        <p:spPr>
          <a:xfrm>
            <a:off x="3078905" y="3288004"/>
            <a:ext cx="2259417" cy="3274955"/>
          </a:xfrm>
          <a:prstGeom prst="rect">
            <a:avLst/>
          </a:prstGeom>
        </p:spPr>
      </p:pic>
      <p:sp>
        <p:nvSpPr>
          <p:cNvPr id="12" name="Espace réservé du numéro de diapositive 5">
            <a:extLst>
              <a:ext uri="{FF2B5EF4-FFF2-40B4-BE49-F238E27FC236}">
                <a16:creationId xmlns:a16="http://schemas.microsoft.com/office/drawing/2014/main" id="{134D2CF3-96E7-4A29-94CB-FD69F3A2FD52}"/>
              </a:ext>
            </a:extLst>
          </p:cNvPr>
          <p:cNvSpPr txBox="1">
            <a:spLocks/>
          </p:cNvSpPr>
          <p:nvPr/>
        </p:nvSpPr>
        <p:spPr>
          <a:xfrm>
            <a:off x="9804492" y="6510416"/>
            <a:ext cx="218278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endParaRPr lang="fr-FR" sz="1100" b="1" dirty="0">
              <a:solidFill>
                <a:srgbClr val="0070C0"/>
              </a:solidFill>
              <a:latin typeface="Marianne" panose="02000000000000000000" pitchFamily="50" charset="0"/>
            </a:endParaRPr>
          </a:p>
        </p:txBody>
      </p:sp>
      <p:pic>
        <p:nvPicPr>
          <p:cNvPr id="16" name="Imag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88986" y="186427"/>
            <a:ext cx="998293" cy="496389"/>
          </a:xfrm>
          <a:prstGeom prst="rect">
            <a:avLst/>
          </a:prstGeom>
        </p:spPr>
      </p:pic>
      <p:sp>
        <p:nvSpPr>
          <p:cNvPr id="13" name="ZoneTexte 12">
            <a:extLst>
              <a:ext uri="{FF2B5EF4-FFF2-40B4-BE49-F238E27FC236}">
                <a16:creationId xmlns:a16="http://schemas.microsoft.com/office/drawing/2014/main" id="{C64285CC-31DB-4B5A-AC70-5FBBDFC7AFAC}"/>
              </a:ext>
            </a:extLst>
          </p:cNvPr>
          <p:cNvSpPr txBox="1"/>
          <p:nvPr/>
        </p:nvSpPr>
        <p:spPr>
          <a:xfrm>
            <a:off x="144311" y="6546107"/>
            <a:ext cx="6731251" cy="261610"/>
          </a:xfrm>
          <a:prstGeom prst="rect">
            <a:avLst/>
          </a:prstGeom>
          <a:noFill/>
        </p:spPr>
        <p:txBody>
          <a:bodyPr wrap="square">
            <a:spAutoFit/>
          </a:bodyPr>
          <a:lstStyle/>
          <a:p>
            <a:pPr defTabSz="457189"/>
            <a:r>
              <a:rPr lang="fr-FR" sz="1100" b="1" dirty="0">
                <a:solidFill>
                  <a:srgbClr val="0070C0"/>
                </a:solidFill>
                <a:latin typeface="Marianne" panose="02000000000000000000" pitchFamily="50" charset="0"/>
              </a:rPr>
              <a:t>Délégation de région académique à l’information et l’orientation</a:t>
            </a:r>
          </a:p>
        </p:txBody>
      </p:sp>
    </p:spTree>
    <p:extLst>
      <p:ext uri="{BB962C8B-B14F-4D97-AF65-F5344CB8AC3E}">
        <p14:creationId xmlns:p14="http://schemas.microsoft.com/office/powerpoint/2010/main" val="356482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2E5B4048-BED2-4E19-A326-7683A66F5B29}"/>
              </a:ext>
            </a:extLst>
          </p:cNvPr>
          <p:cNvGraphicFramePr>
            <a:graphicFrameLocks noGrp="1"/>
          </p:cNvGraphicFramePr>
          <p:nvPr>
            <p:ph idx="1"/>
            <p:extLst>
              <p:ext uri="{D42A27DB-BD31-4B8C-83A1-F6EECF244321}">
                <p14:modId xmlns:p14="http://schemas.microsoft.com/office/powerpoint/2010/main" val="3121688359"/>
              </p:ext>
            </p:extLst>
          </p:nvPr>
        </p:nvGraphicFramePr>
        <p:xfrm>
          <a:off x="676275" y="2011363"/>
          <a:ext cx="10753725" cy="949960"/>
        </p:xfrm>
        <a:graphic>
          <a:graphicData uri="http://schemas.openxmlformats.org/drawingml/2006/table">
            <a:tbl>
              <a:tblPr firstRow="1" bandRow="1">
                <a:tableStyleId>{5C22544A-7EE6-4342-B048-85BDC9FD1C3A}</a:tableStyleId>
              </a:tblPr>
              <a:tblGrid>
                <a:gridCol w="3584575">
                  <a:extLst>
                    <a:ext uri="{9D8B030D-6E8A-4147-A177-3AD203B41FA5}">
                      <a16:colId xmlns:a16="http://schemas.microsoft.com/office/drawing/2014/main" val="2557227560"/>
                    </a:ext>
                  </a:extLst>
                </a:gridCol>
                <a:gridCol w="3584575">
                  <a:extLst>
                    <a:ext uri="{9D8B030D-6E8A-4147-A177-3AD203B41FA5}">
                      <a16:colId xmlns:a16="http://schemas.microsoft.com/office/drawing/2014/main" val="3604035187"/>
                    </a:ext>
                  </a:extLst>
                </a:gridCol>
                <a:gridCol w="3584575">
                  <a:extLst>
                    <a:ext uri="{9D8B030D-6E8A-4147-A177-3AD203B41FA5}">
                      <a16:colId xmlns:a16="http://schemas.microsoft.com/office/drawing/2014/main" val="3153320931"/>
                    </a:ext>
                  </a:extLst>
                </a:gridCol>
              </a:tblGrid>
              <a:tr h="370840">
                <a:tc>
                  <a:txBody>
                    <a:bodyPr/>
                    <a:lstStyle/>
                    <a:p>
                      <a:r>
                        <a:rPr lang="fr-FR" dirty="0"/>
                        <a:t>Ressources</a:t>
                      </a:r>
                    </a:p>
                  </a:txBody>
                  <a:tcPr/>
                </a:tc>
                <a:tc>
                  <a:txBody>
                    <a:bodyPr/>
                    <a:lstStyle/>
                    <a:p>
                      <a:r>
                        <a:rPr lang="fr-FR" dirty="0"/>
                        <a:t>Quoi?</a:t>
                      </a:r>
                    </a:p>
                  </a:txBody>
                  <a:tcPr/>
                </a:tc>
                <a:tc>
                  <a:txBody>
                    <a:bodyPr/>
                    <a:lstStyle/>
                    <a:p>
                      <a:r>
                        <a:rPr lang="fr-FR" dirty="0"/>
                        <a:t>Où et Qui?</a:t>
                      </a:r>
                    </a:p>
                  </a:txBody>
                  <a:tcPr/>
                </a:tc>
                <a:extLst>
                  <a:ext uri="{0D108BD9-81ED-4DB2-BD59-A6C34878D82A}">
                    <a16:rowId xmlns:a16="http://schemas.microsoft.com/office/drawing/2014/main" val="2366029924"/>
                  </a:ext>
                </a:extLst>
              </a:tr>
              <a:tr h="370840">
                <a:tc>
                  <a:txBody>
                    <a:bodyPr/>
                    <a:lstStyle/>
                    <a:p>
                      <a:r>
                        <a:rPr lang="fr-FR" sz="1600" b="1" dirty="0"/>
                        <a:t>Ressources financières</a:t>
                      </a:r>
                    </a:p>
                  </a:txBody>
                  <a:tcPr/>
                </a:tc>
                <a:tc>
                  <a:txBody>
                    <a:bodyPr/>
                    <a:lstStyle/>
                    <a:p>
                      <a:r>
                        <a:rPr lang="fr-FR" sz="1600" kern="1200" dirty="0">
                          <a:solidFill>
                            <a:schemeClr val="dk1"/>
                          </a:solidFill>
                          <a:latin typeface="+mn-lt"/>
                          <a:ea typeface="+mn-ea"/>
                          <a:cs typeface="+mn-cs"/>
                        </a:rPr>
                        <a:t>L’appel à projet entre mai et juillet</a:t>
                      </a:r>
                    </a:p>
                  </a:txBody>
                  <a:tcPr/>
                </a:tc>
                <a:tc>
                  <a:txBody>
                    <a:bodyPr/>
                    <a:lstStyle/>
                    <a:p>
                      <a:r>
                        <a:rPr lang="fr-FR" sz="1600" kern="1200" dirty="0">
                          <a:solidFill>
                            <a:schemeClr val="dk1"/>
                          </a:solidFill>
                          <a:latin typeface="+mn-lt"/>
                          <a:ea typeface="+mn-ea"/>
                          <a:cs typeface="+mn-cs"/>
                        </a:rPr>
                        <a:t>Plateforme dauphin et mail cordeesdelareussite@ac-guadeloupe.fr</a:t>
                      </a:r>
                    </a:p>
                  </a:txBody>
                  <a:tcPr/>
                </a:tc>
                <a:extLst>
                  <a:ext uri="{0D108BD9-81ED-4DB2-BD59-A6C34878D82A}">
                    <a16:rowId xmlns:a16="http://schemas.microsoft.com/office/drawing/2014/main" val="1344471352"/>
                  </a:ext>
                </a:extLst>
              </a:tr>
            </a:tbl>
          </a:graphicData>
        </a:graphic>
      </p:graphicFrame>
      <p:sp>
        <p:nvSpPr>
          <p:cNvPr id="4" name="Espace réservé du pied de page 3">
            <a:extLst>
              <a:ext uri="{FF2B5EF4-FFF2-40B4-BE49-F238E27FC236}">
                <a16:creationId xmlns:a16="http://schemas.microsoft.com/office/drawing/2014/main" id="{36F499BE-5122-4B26-8140-069E6018556A}"/>
              </a:ext>
            </a:extLst>
          </p:cNvPr>
          <p:cNvSpPr>
            <a:spLocks noGrp="1"/>
          </p:cNvSpPr>
          <p:nvPr>
            <p:ph type="ftr" sz="quarter" idx="11"/>
          </p:nvPr>
        </p:nvSpPr>
        <p:spPr>
          <a:xfrm>
            <a:off x="3038475" y="6567237"/>
            <a:ext cx="5029200" cy="228600"/>
          </a:xfrm>
        </p:spPr>
        <p:txBody>
          <a:bodyPr/>
          <a:lstStyle/>
          <a:p>
            <a:pPr algn="ctr"/>
            <a:r>
              <a:rPr lang="fr-FR" sz="1200" b="1" dirty="0"/>
              <a:t>Isabelle RODIN </a:t>
            </a:r>
            <a:r>
              <a:rPr lang="fr-FR" sz="1200" b="1" dirty="0" err="1"/>
              <a:t>ien-io</a:t>
            </a:r>
            <a:endParaRPr lang="fr-FR" sz="1200" b="1" dirty="0"/>
          </a:p>
        </p:txBody>
      </p:sp>
      <p:sp>
        <p:nvSpPr>
          <p:cNvPr id="6" name="Titre 1">
            <a:extLst>
              <a:ext uri="{FF2B5EF4-FFF2-40B4-BE49-F238E27FC236}">
                <a16:creationId xmlns:a16="http://schemas.microsoft.com/office/drawing/2014/main" id="{5ACCB715-2F2E-4FC8-B058-BE208D81FBAF}"/>
              </a:ext>
            </a:extLst>
          </p:cNvPr>
          <p:cNvSpPr>
            <a:spLocks noGrp="1"/>
          </p:cNvSpPr>
          <p:nvPr>
            <p:ph type="title"/>
          </p:nvPr>
        </p:nvSpPr>
        <p:spPr>
          <a:xfrm>
            <a:off x="785561" y="176463"/>
            <a:ext cx="10772775" cy="596425"/>
          </a:xfrm>
        </p:spPr>
        <p:txBody>
          <a:bodyPr>
            <a:normAutofit/>
          </a:bodyPr>
          <a:lstStyle/>
          <a:p>
            <a:pPr algn="ctr"/>
            <a:r>
              <a:rPr lang="fr-FR" sz="3000" b="1" dirty="0">
                <a:solidFill>
                  <a:srgbClr val="2A00B0"/>
                </a:solidFill>
                <a:latin typeface="Calibri Light" panose="020F0302020204030204"/>
              </a:rPr>
              <a:t>Quelles sont les ressources qui peuvent être utilisées?</a:t>
            </a:r>
            <a:endParaRPr lang="fr-FR" sz="3000" dirty="0"/>
          </a:p>
        </p:txBody>
      </p:sp>
    </p:spTree>
    <p:extLst>
      <p:ext uri="{BB962C8B-B14F-4D97-AF65-F5344CB8AC3E}">
        <p14:creationId xmlns:p14="http://schemas.microsoft.com/office/powerpoint/2010/main" val="318941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576E8-9530-4084-9F07-C9ACB200F91D}"/>
              </a:ext>
            </a:extLst>
          </p:cNvPr>
          <p:cNvSpPr>
            <a:spLocks noGrp="1"/>
          </p:cNvSpPr>
          <p:nvPr>
            <p:ph type="ctrTitle"/>
          </p:nvPr>
        </p:nvSpPr>
        <p:spPr>
          <a:xfrm>
            <a:off x="843201" y="1890893"/>
            <a:ext cx="10782300" cy="1619764"/>
          </a:xfrm>
        </p:spPr>
        <p:txBody>
          <a:bodyPr>
            <a:normAutofit/>
          </a:bodyPr>
          <a:lstStyle/>
          <a:p>
            <a:pPr algn="ctr"/>
            <a:r>
              <a:rPr lang="fr-FR" sz="5000" b="1" dirty="0"/>
              <a:t>Situation 24-25</a:t>
            </a:r>
          </a:p>
        </p:txBody>
      </p:sp>
      <p:sp>
        <p:nvSpPr>
          <p:cNvPr id="3" name="Sous-titre 2">
            <a:extLst>
              <a:ext uri="{FF2B5EF4-FFF2-40B4-BE49-F238E27FC236}">
                <a16:creationId xmlns:a16="http://schemas.microsoft.com/office/drawing/2014/main" id="{43E872C7-3A2A-4563-A485-359D23AB4772}"/>
              </a:ext>
            </a:extLst>
          </p:cNvPr>
          <p:cNvSpPr>
            <a:spLocks noGrp="1"/>
          </p:cNvSpPr>
          <p:nvPr>
            <p:ph type="subTitle" idx="1"/>
          </p:nvPr>
        </p:nvSpPr>
        <p:spPr>
          <a:xfrm>
            <a:off x="4213934" y="5730195"/>
            <a:ext cx="4787284" cy="113532"/>
          </a:xfrm>
        </p:spPr>
        <p:txBody>
          <a:bodyPr>
            <a:normAutofit fontScale="25000" lnSpcReduction="20000"/>
          </a:bodyPr>
          <a:lstStyle/>
          <a:p>
            <a:endParaRPr lang="fr-FR" dirty="0"/>
          </a:p>
        </p:txBody>
      </p:sp>
      <p:pic>
        <p:nvPicPr>
          <p:cNvPr id="1026" name="Picture 2" descr="Cordées de la réussite : un engagement citoyen | ENSTA Paris">
            <a:extLst>
              <a:ext uri="{FF2B5EF4-FFF2-40B4-BE49-F238E27FC236}">
                <a16:creationId xmlns:a16="http://schemas.microsoft.com/office/drawing/2014/main" id="{B326BE45-1213-44A1-A7E1-94B284F4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3928813"/>
            <a:ext cx="6383045" cy="19149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70D80F9-2654-484E-BFE7-B83256B130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8974C81F-9999-4F36-8C73-104FE2F482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05F3A4F3-9FAE-4C72-82DE-109017AF3CDB}"/>
              </a:ext>
            </a:extLst>
          </p:cNvPr>
          <p:cNvPicPr/>
          <p:nvPr/>
        </p:nvPicPr>
        <p:blipFill>
          <a:blip r:embed="rId5"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4" name="Image 3">
            <a:extLst>
              <a:ext uri="{FF2B5EF4-FFF2-40B4-BE49-F238E27FC236}">
                <a16:creationId xmlns:a16="http://schemas.microsoft.com/office/drawing/2014/main" id="{1D56ED91-3B5B-4F1F-B37F-11594D7EED93}"/>
              </a:ext>
            </a:extLst>
          </p:cNvPr>
          <p:cNvPicPr>
            <a:picLocks noChangeAspect="1"/>
          </p:cNvPicPr>
          <p:nvPr/>
        </p:nvPicPr>
        <p:blipFill>
          <a:blip r:embed="rId6"/>
          <a:stretch>
            <a:fillRect/>
          </a:stretch>
        </p:blipFill>
        <p:spPr>
          <a:xfrm>
            <a:off x="6096000" y="22608"/>
            <a:ext cx="1857376" cy="1039035"/>
          </a:xfrm>
          <a:prstGeom prst="rect">
            <a:avLst/>
          </a:prstGeom>
        </p:spPr>
      </p:pic>
      <p:pic>
        <p:nvPicPr>
          <p:cNvPr id="8" name="Image 7">
            <a:extLst>
              <a:ext uri="{FF2B5EF4-FFF2-40B4-BE49-F238E27FC236}">
                <a16:creationId xmlns:a16="http://schemas.microsoft.com/office/drawing/2014/main" id="{5B4374A9-A3B0-4143-81B8-1D3CCD4FE0B4}"/>
              </a:ext>
            </a:extLst>
          </p:cNvPr>
          <p:cNvPicPr>
            <a:picLocks noChangeAspect="1"/>
          </p:cNvPicPr>
          <p:nvPr/>
        </p:nvPicPr>
        <p:blipFill>
          <a:blip r:embed="rId7"/>
          <a:stretch>
            <a:fillRect/>
          </a:stretch>
        </p:blipFill>
        <p:spPr>
          <a:xfrm>
            <a:off x="9001217" y="22608"/>
            <a:ext cx="1518821" cy="1039035"/>
          </a:xfrm>
          <a:prstGeom prst="rect">
            <a:avLst/>
          </a:prstGeom>
        </p:spPr>
      </p:pic>
      <p:sp>
        <p:nvSpPr>
          <p:cNvPr id="9" name="Espace réservé du pied de page 8">
            <a:extLst>
              <a:ext uri="{FF2B5EF4-FFF2-40B4-BE49-F238E27FC236}">
                <a16:creationId xmlns:a16="http://schemas.microsoft.com/office/drawing/2014/main" id="{8EFE9581-2D76-4A8A-ABA7-87C7A7D57EDF}"/>
              </a:ext>
            </a:extLst>
          </p:cNvPr>
          <p:cNvSpPr>
            <a:spLocks noGrp="1"/>
          </p:cNvSpPr>
          <p:nvPr>
            <p:ph type="ftr" sz="quarter" idx="11"/>
          </p:nvPr>
        </p:nvSpPr>
        <p:spPr>
          <a:xfrm>
            <a:off x="3252020" y="6605145"/>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67096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u texte 5"/>
          <p:cNvSpPr>
            <a:spLocks noGrp="1"/>
          </p:cNvSpPr>
          <p:nvPr>
            <p:ph type="body" sz="quarter" idx="13"/>
          </p:nvPr>
        </p:nvSpPr>
        <p:spPr>
          <a:xfrm>
            <a:off x="719403" y="3621021"/>
            <a:ext cx="2343156" cy="864096"/>
          </a:xfrm>
        </p:spPr>
        <p:txBody>
          <a:bodyPr>
            <a:normAutofit fontScale="32500" lnSpcReduction="20000"/>
          </a:bodyPr>
          <a:lstStyle/>
          <a:p>
            <a:pPr>
              <a:lnSpc>
                <a:spcPct val="100000"/>
              </a:lnSpc>
              <a:spcAft>
                <a:spcPts val="1600"/>
              </a:spcAft>
            </a:pPr>
            <a:r>
              <a:rPr lang="fr-FR" sz="2133" cap="none" dirty="0">
                <a:solidFill>
                  <a:srgbClr val="0000C4"/>
                </a:solidFill>
              </a:rPr>
              <a:t>En 2023-2024 :</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1 006 Cordées</a:t>
            </a:r>
          </a:p>
          <a:p>
            <a:pPr marL="380990" indent="-380990">
              <a:lnSpc>
                <a:spcPct val="100000"/>
              </a:lnSpc>
              <a:spcAft>
                <a:spcPts val="1600"/>
              </a:spcAft>
              <a:buFont typeface="Wingdings" panose="05000000000000000000" pitchFamily="2" charset="2"/>
              <a:buChar char="Ø"/>
            </a:pPr>
            <a:endParaRPr lang="fr-FR" sz="2133" cap="none" dirty="0">
              <a:solidFill>
                <a:srgbClr val="002060"/>
              </a:solidFill>
            </a:endParaRPr>
          </a:p>
          <a:p>
            <a:pPr marL="380990" indent="-380990">
              <a:lnSpc>
                <a:spcPct val="100000"/>
              </a:lnSpc>
              <a:spcAft>
                <a:spcPts val="1600"/>
              </a:spcAft>
              <a:buFont typeface="Wingdings" panose="05000000000000000000" pitchFamily="2" charset="2"/>
              <a:buChar char="Ø"/>
            </a:pPr>
            <a:endParaRPr lang="fr-FR" sz="2133" cap="none" dirty="0">
              <a:solidFill>
                <a:srgbClr val="002060"/>
              </a:solidFill>
            </a:endParaRPr>
          </a:p>
          <a:p>
            <a:endParaRPr lang="fr-FR" sz="3200" dirty="0"/>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34" y="240000"/>
            <a:ext cx="5868463" cy="6021288"/>
          </a:xfrm>
          <a:prstGeom prst="rect">
            <a:avLst/>
          </a:prstGeom>
        </p:spPr>
      </p:pic>
    </p:spTree>
    <p:extLst>
      <p:ext uri="{BB962C8B-B14F-4D97-AF65-F5344CB8AC3E}">
        <p14:creationId xmlns:p14="http://schemas.microsoft.com/office/powerpoint/2010/main" val="203859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05F12-63D0-4613-9AC3-5BD7CEB60895}"/>
              </a:ext>
            </a:extLst>
          </p:cNvPr>
          <p:cNvSpPr>
            <a:spLocks noGrp="1"/>
          </p:cNvSpPr>
          <p:nvPr>
            <p:ph type="title"/>
          </p:nvPr>
        </p:nvSpPr>
        <p:spPr>
          <a:xfrm>
            <a:off x="1601606" y="170732"/>
            <a:ext cx="9574948" cy="1658198"/>
          </a:xfrm>
        </p:spPr>
        <p:txBody>
          <a:bodyPr>
            <a:normAutofit/>
          </a:bodyPr>
          <a:lstStyle/>
          <a:p>
            <a:pPr algn="ctr"/>
            <a:r>
              <a:rPr lang="fr-FR" sz="3000" b="1" dirty="0">
                <a:solidFill>
                  <a:srgbClr val="2A00B0"/>
                </a:solidFill>
              </a:rPr>
              <a:t>Sommaire</a:t>
            </a:r>
          </a:p>
        </p:txBody>
      </p:sp>
      <p:sp>
        <p:nvSpPr>
          <p:cNvPr id="3" name="Espace réservé du contenu 2">
            <a:extLst>
              <a:ext uri="{FF2B5EF4-FFF2-40B4-BE49-F238E27FC236}">
                <a16:creationId xmlns:a16="http://schemas.microsoft.com/office/drawing/2014/main" id="{7476715E-AAD8-4D11-8433-9129926EF5D2}"/>
              </a:ext>
            </a:extLst>
          </p:cNvPr>
          <p:cNvSpPr>
            <a:spLocks noGrp="1"/>
          </p:cNvSpPr>
          <p:nvPr>
            <p:ph idx="1"/>
          </p:nvPr>
        </p:nvSpPr>
        <p:spPr>
          <a:xfrm>
            <a:off x="719137" y="2011680"/>
            <a:ext cx="10753725" cy="3766185"/>
          </a:xfrm>
        </p:spPr>
        <p:txBody>
          <a:bodyPr/>
          <a:lstStyle/>
          <a:p>
            <a:pPr>
              <a:buFont typeface="Wingdings" panose="05000000000000000000" pitchFamily="2" charset="2"/>
              <a:buChar char="§"/>
            </a:pPr>
            <a:endParaRPr lang="fr-FR" b="1" dirty="0"/>
          </a:p>
          <a:p>
            <a:pPr>
              <a:buFont typeface="Wingdings" panose="05000000000000000000" pitchFamily="2" charset="2"/>
              <a:buChar char="§"/>
            </a:pPr>
            <a:endParaRPr lang="fr-FR" b="1" dirty="0"/>
          </a:p>
          <a:p>
            <a:pPr>
              <a:buFont typeface="Wingdings" panose="05000000000000000000" pitchFamily="2" charset="2"/>
              <a:buChar char="§"/>
            </a:pPr>
            <a:r>
              <a:rPr lang="fr-FR" b="1" dirty="0"/>
              <a:t> Accueil et présentation des membres intéressés par la création d’une cordée</a:t>
            </a:r>
          </a:p>
          <a:p>
            <a:pPr>
              <a:buFont typeface="Wingdings" panose="05000000000000000000" pitchFamily="2" charset="2"/>
              <a:buChar char="§"/>
            </a:pPr>
            <a:r>
              <a:rPr lang="fr-FR" b="1" dirty="0"/>
              <a:t>Objectifs des cordées de la réussite – Isabelle RODIN IEN IO Situation 24-25</a:t>
            </a:r>
          </a:p>
          <a:p>
            <a:pPr>
              <a:buFont typeface="Wingdings" panose="05000000000000000000" pitchFamily="2" charset="2"/>
              <a:buChar char="§"/>
            </a:pPr>
            <a:r>
              <a:rPr lang="fr-FR" b="1" dirty="0"/>
              <a:t> Evaluation des cordées</a:t>
            </a:r>
          </a:p>
          <a:p>
            <a:pPr>
              <a:buFont typeface="Wingdings" panose="05000000000000000000" pitchFamily="2" charset="2"/>
              <a:buChar char="§"/>
            </a:pPr>
            <a:r>
              <a:rPr lang="fr-FR" b="1" dirty="0"/>
              <a:t>Perspectives pour la rentrée prochaine</a:t>
            </a:r>
          </a:p>
        </p:txBody>
      </p:sp>
      <p:pic>
        <p:nvPicPr>
          <p:cNvPr id="4" name="Image 3">
            <a:extLst>
              <a:ext uri="{FF2B5EF4-FFF2-40B4-BE49-F238E27FC236}">
                <a16:creationId xmlns:a16="http://schemas.microsoft.com/office/drawing/2014/main" id="{F9FA8609-874C-4E25-B3F8-8DC60C692F98}"/>
              </a:ext>
            </a:extLst>
          </p:cNvPr>
          <p:cNvPicPr>
            <a:picLocks noChangeAspect="1"/>
          </p:cNvPicPr>
          <p:nvPr/>
        </p:nvPicPr>
        <p:blipFill>
          <a:blip r:embed="rId2"/>
          <a:stretch>
            <a:fillRect/>
          </a:stretch>
        </p:blipFill>
        <p:spPr>
          <a:xfrm>
            <a:off x="8527147" y="554785"/>
            <a:ext cx="3151905" cy="1444877"/>
          </a:xfrm>
          <a:prstGeom prst="rect">
            <a:avLst/>
          </a:prstGeom>
        </p:spPr>
      </p:pic>
      <p:pic>
        <p:nvPicPr>
          <p:cNvPr id="5" name="Image 4">
            <a:extLst>
              <a:ext uri="{FF2B5EF4-FFF2-40B4-BE49-F238E27FC236}">
                <a16:creationId xmlns:a16="http://schemas.microsoft.com/office/drawing/2014/main" id="{902DCC6E-B31D-42B8-AC27-C1C0465AD50E}"/>
              </a:ext>
            </a:extLst>
          </p:cNvPr>
          <p:cNvPicPr>
            <a:picLocks noChangeAspect="1"/>
          </p:cNvPicPr>
          <p:nvPr/>
        </p:nvPicPr>
        <p:blipFill>
          <a:blip r:embed="rId3"/>
          <a:stretch>
            <a:fillRect/>
          </a:stretch>
        </p:blipFill>
        <p:spPr>
          <a:xfrm>
            <a:off x="59184" y="0"/>
            <a:ext cx="1542422" cy="999831"/>
          </a:xfrm>
          <a:prstGeom prst="rect">
            <a:avLst/>
          </a:prstGeom>
        </p:spPr>
      </p:pic>
      <p:sp>
        <p:nvSpPr>
          <p:cNvPr id="6" name="Espace réservé du pied de page 5">
            <a:extLst>
              <a:ext uri="{FF2B5EF4-FFF2-40B4-BE49-F238E27FC236}">
                <a16:creationId xmlns:a16="http://schemas.microsoft.com/office/drawing/2014/main" id="{FA4563FD-F770-4221-A25C-6AC0AA17F7B8}"/>
              </a:ext>
            </a:extLst>
          </p:cNvPr>
          <p:cNvSpPr>
            <a:spLocks noGrp="1"/>
          </p:cNvSpPr>
          <p:nvPr>
            <p:ph type="ftr" sz="quarter" idx="11"/>
          </p:nvPr>
        </p:nvSpPr>
        <p:spPr>
          <a:xfrm>
            <a:off x="3112936" y="6572968"/>
            <a:ext cx="5029200" cy="228600"/>
          </a:xfrm>
        </p:spPr>
        <p:txBody>
          <a:bodyPr/>
          <a:lstStyle/>
          <a:p>
            <a:pPr algn="ctr"/>
            <a:endParaRPr lang="fr-FR" sz="1400" b="1" dirty="0"/>
          </a:p>
        </p:txBody>
      </p:sp>
    </p:spTree>
    <p:extLst>
      <p:ext uri="{BB962C8B-B14F-4D97-AF65-F5344CB8AC3E}">
        <p14:creationId xmlns:p14="http://schemas.microsoft.com/office/powerpoint/2010/main" val="358300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u texte 5"/>
          <p:cNvSpPr>
            <a:spLocks noGrp="1"/>
          </p:cNvSpPr>
          <p:nvPr>
            <p:ph type="body" sz="quarter" idx="13"/>
          </p:nvPr>
        </p:nvSpPr>
        <p:spPr>
          <a:xfrm>
            <a:off x="3407702" y="1028733"/>
            <a:ext cx="5952661" cy="864096"/>
          </a:xfrm>
        </p:spPr>
        <p:txBody>
          <a:bodyPr>
            <a:normAutofit fontScale="32500" lnSpcReduction="20000"/>
          </a:bodyPr>
          <a:lstStyle/>
          <a:p>
            <a:pPr>
              <a:lnSpc>
                <a:spcPct val="100000"/>
              </a:lnSpc>
              <a:spcAft>
                <a:spcPts val="1600"/>
              </a:spcAft>
            </a:pPr>
            <a:r>
              <a:rPr lang="fr-FR" sz="2133" cap="none" dirty="0">
                <a:solidFill>
                  <a:srgbClr val="0000C4"/>
                </a:solidFill>
              </a:rPr>
              <a:t>En 2023-2024 :</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859 têtes de cordées</a:t>
            </a:r>
          </a:p>
          <a:p>
            <a:pPr marL="380990" indent="-380990">
              <a:lnSpc>
                <a:spcPct val="100000"/>
              </a:lnSpc>
              <a:spcAft>
                <a:spcPts val="1600"/>
              </a:spcAft>
              <a:buFont typeface="Wingdings" panose="05000000000000000000" pitchFamily="2" charset="2"/>
              <a:buChar char="Ø"/>
            </a:pPr>
            <a:endParaRPr lang="fr-FR" sz="2133" cap="none" dirty="0">
              <a:solidFill>
                <a:srgbClr val="002060"/>
              </a:solidFill>
            </a:endParaRPr>
          </a:p>
          <a:p>
            <a:pPr marL="380990" indent="-380990">
              <a:lnSpc>
                <a:spcPct val="100000"/>
              </a:lnSpc>
              <a:spcAft>
                <a:spcPts val="1600"/>
              </a:spcAft>
              <a:buFont typeface="Wingdings" panose="05000000000000000000" pitchFamily="2" charset="2"/>
              <a:buChar char="Ø"/>
            </a:pPr>
            <a:endParaRPr lang="fr-FR" sz="2133" cap="none" dirty="0">
              <a:solidFill>
                <a:srgbClr val="002060"/>
              </a:solidFill>
            </a:endParaRPr>
          </a:p>
          <a:p>
            <a:endParaRPr lang="fr-FR" sz="3200" dirty="0"/>
          </a:p>
          <a:p>
            <a:endParaRPr lang="fr-FR" dirty="0"/>
          </a:p>
        </p:txBody>
      </p:sp>
      <p:pic>
        <p:nvPicPr>
          <p:cNvPr id="3" name="Image 2"/>
          <p:cNvPicPr>
            <a:picLocks noChangeAspect="1"/>
          </p:cNvPicPr>
          <p:nvPr/>
        </p:nvPicPr>
        <p:blipFill>
          <a:blip r:embed="rId2"/>
          <a:stretch>
            <a:fillRect/>
          </a:stretch>
        </p:blipFill>
        <p:spPr>
          <a:xfrm>
            <a:off x="3023659" y="1981589"/>
            <a:ext cx="5568619" cy="4307651"/>
          </a:xfrm>
          <a:prstGeom prst="rect">
            <a:avLst/>
          </a:prstGeom>
        </p:spPr>
      </p:pic>
    </p:spTree>
    <p:extLst>
      <p:ext uri="{BB962C8B-B14F-4D97-AF65-F5344CB8AC3E}">
        <p14:creationId xmlns:p14="http://schemas.microsoft.com/office/powerpoint/2010/main" val="139348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u texte 5"/>
          <p:cNvSpPr>
            <a:spLocks noGrp="1"/>
          </p:cNvSpPr>
          <p:nvPr>
            <p:ph type="body" sz="quarter" idx="13"/>
          </p:nvPr>
        </p:nvSpPr>
        <p:spPr>
          <a:xfrm>
            <a:off x="4655840" y="1028733"/>
            <a:ext cx="2400267" cy="672075"/>
          </a:xfrm>
        </p:spPr>
        <p:txBody>
          <a:bodyPr>
            <a:normAutofit lnSpcReduction="10000"/>
          </a:bodyPr>
          <a:lstStyle/>
          <a:p>
            <a:pPr>
              <a:lnSpc>
                <a:spcPct val="100000"/>
              </a:lnSpc>
              <a:spcAft>
                <a:spcPts val="1600"/>
              </a:spcAft>
            </a:pPr>
            <a:r>
              <a:rPr lang="fr-FR" sz="2667" cap="none" dirty="0">
                <a:solidFill>
                  <a:srgbClr val="0000C4"/>
                </a:solidFill>
              </a:rPr>
              <a:t>En 2023-2024</a:t>
            </a:r>
            <a:endParaRPr lang="fr-FR" sz="2667" cap="none" dirty="0">
              <a:solidFill>
                <a:srgbClr val="002060"/>
              </a:solidFill>
            </a:endParaRPr>
          </a:p>
          <a:p>
            <a:endParaRPr lang="fr-FR" sz="3200" dirty="0"/>
          </a:p>
          <a:p>
            <a:endParaRPr lang="fr-FR" dirty="0"/>
          </a:p>
        </p:txBody>
      </p:sp>
      <p:sp>
        <p:nvSpPr>
          <p:cNvPr id="10" name="Espace réservé du texte 5"/>
          <p:cNvSpPr txBox="1">
            <a:spLocks/>
          </p:cNvSpPr>
          <p:nvPr/>
        </p:nvSpPr>
        <p:spPr bwMode="gray">
          <a:xfrm>
            <a:off x="5523491" y="1938075"/>
            <a:ext cx="6362912" cy="389119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ct val="100000"/>
              </a:lnSpc>
              <a:spcAft>
                <a:spcPts val="1600"/>
              </a:spcAft>
              <a:buFont typeface="Wingdings" panose="05000000000000000000" pitchFamily="2" charset="2"/>
              <a:buChar char="Ø"/>
            </a:pPr>
            <a:r>
              <a:rPr lang="fr-FR" sz="2133" cap="none" dirty="0">
                <a:solidFill>
                  <a:srgbClr val="0000C4"/>
                </a:solidFill>
              </a:rPr>
              <a:t>13 453 lycéens professionnels</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39 913 élèves dans des établissements ruraux</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53 740 élèves boursiers</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70% des collèges en EP encordés; 5,9% des collégiens scolarisés en EP bénéficiaires</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41,6% des collèges publics et 55,7% des lycées publics encordés</a:t>
            </a:r>
          </a:p>
          <a:p>
            <a:pPr marL="380990" indent="-380990">
              <a:lnSpc>
                <a:spcPct val="100000"/>
              </a:lnSpc>
              <a:spcAft>
                <a:spcPts val="1600"/>
              </a:spcAft>
              <a:buFont typeface="Wingdings" panose="05000000000000000000" pitchFamily="2" charset="2"/>
              <a:buChar char="Ø"/>
            </a:pPr>
            <a:r>
              <a:rPr lang="fr-FR" sz="2133" cap="none" dirty="0">
                <a:solidFill>
                  <a:srgbClr val="0000C4"/>
                </a:solidFill>
              </a:rPr>
              <a:t>21 398 étudiants tuteurs</a:t>
            </a:r>
            <a:endParaRPr lang="fr-FR" sz="3200" dirty="0"/>
          </a:p>
          <a:p>
            <a:endParaRPr lang="fr-FR" sz="4333" dirty="0"/>
          </a:p>
        </p:txBody>
      </p:sp>
      <p:pic>
        <p:nvPicPr>
          <p:cNvPr id="7" name="Image 6"/>
          <p:cNvPicPr>
            <a:picLocks noChangeAspect="1"/>
          </p:cNvPicPr>
          <p:nvPr/>
        </p:nvPicPr>
        <p:blipFill>
          <a:blip r:embed="rId2"/>
          <a:stretch>
            <a:fillRect/>
          </a:stretch>
        </p:blipFill>
        <p:spPr>
          <a:xfrm>
            <a:off x="31499" y="1894045"/>
            <a:ext cx="5214728" cy="4279071"/>
          </a:xfrm>
          <a:prstGeom prst="rect">
            <a:avLst/>
          </a:prstGeom>
        </p:spPr>
      </p:pic>
    </p:spTree>
    <p:extLst>
      <p:ext uri="{BB962C8B-B14F-4D97-AF65-F5344CB8AC3E}">
        <p14:creationId xmlns:p14="http://schemas.microsoft.com/office/powerpoint/2010/main" val="156924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555520" y="629221"/>
            <a:ext cx="7320363" cy="5346692"/>
          </a:xfrm>
          <a:prstGeom prst="rect">
            <a:avLst/>
          </a:prstGeom>
        </p:spPr>
      </p:pic>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sp>
        <p:nvSpPr>
          <p:cNvPr id="8" name="Espace réservé du texte 5"/>
          <p:cNvSpPr txBox="1">
            <a:spLocks/>
          </p:cNvSpPr>
          <p:nvPr/>
        </p:nvSpPr>
        <p:spPr bwMode="gray">
          <a:xfrm>
            <a:off x="3695733" y="243244"/>
            <a:ext cx="5039936" cy="38404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667" dirty="0">
                <a:solidFill>
                  <a:srgbClr val="0000C4"/>
                </a:solidFill>
              </a:rPr>
              <a:t>BILAN NATIONAL </a:t>
            </a:r>
          </a:p>
          <a:p>
            <a:pPr algn="ctr"/>
            <a:endParaRPr lang="fr-FR" sz="2667" dirty="0">
              <a:solidFill>
                <a:srgbClr val="0000C4"/>
              </a:solidFill>
            </a:endParaRPr>
          </a:p>
          <a:p>
            <a:endParaRPr lang="fr-FR" sz="4333" dirty="0"/>
          </a:p>
        </p:txBody>
      </p:sp>
      <p:sp>
        <p:nvSpPr>
          <p:cNvPr id="11" name="Espace réservé du texte 5"/>
          <p:cNvSpPr txBox="1">
            <a:spLocks/>
          </p:cNvSpPr>
          <p:nvPr/>
        </p:nvSpPr>
        <p:spPr bwMode="gray">
          <a:xfrm>
            <a:off x="335360" y="2948947"/>
            <a:ext cx="2999669" cy="192021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ct val="100000"/>
              </a:lnSpc>
              <a:spcAft>
                <a:spcPts val="1600"/>
              </a:spcAft>
              <a:buFont typeface="Wingdings" panose="05000000000000000000" pitchFamily="2" charset="2"/>
              <a:buChar char="Ø"/>
            </a:pPr>
            <a:r>
              <a:rPr lang="fr-FR" sz="1867" cap="none" dirty="0">
                <a:solidFill>
                  <a:srgbClr val="0000C4"/>
                </a:solidFill>
              </a:rPr>
              <a:t>67 863 inscrits</a:t>
            </a:r>
          </a:p>
          <a:p>
            <a:pPr marL="380990" indent="-380990">
              <a:lnSpc>
                <a:spcPct val="100000"/>
              </a:lnSpc>
              <a:spcAft>
                <a:spcPts val="1600"/>
              </a:spcAft>
              <a:buFont typeface="Wingdings" panose="05000000000000000000" pitchFamily="2" charset="2"/>
              <a:buChar char="Ø"/>
            </a:pPr>
            <a:r>
              <a:rPr lang="fr-FR" sz="1867" cap="none" dirty="0">
                <a:solidFill>
                  <a:srgbClr val="0000C4"/>
                </a:solidFill>
              </a:rPr>
              <a:t>1 761 établissements</a:t>
            </a:r>
          </a:p>
          <a:p>
            <a:pPr marL="457189" indent="-457189" algn="ctr">
              <a:buFont typeface="Wingdings" panose="05000000000000000000" pitchFamily="2" charset="2"/>
              <a:buChar char="Ø"/>
            </a:pPr>
            <a:endParaRPr lang="fr-FR" sz="2133" cap="none" dirty="0">
              <a:solidFill>
                <a:srgbClr val="0000C4"/>
              </a:solidFill>
            </a:endParaRPr>
          </a:p>
          <a:p>
            <a:pPr algn="ctr"/>
            <a:endParaRPr lang="fr-FR" sz="2133" cap="none" dirty="0">
              <a:solidFill>
                <a:srgbClr val="0000C4"/>
              </a:solidFill>
            </a:endParaRPr>
          </a:p>
          <a:p>
            <a:pPr marL="457189" indent="-457189" algn="ctr">
              <a:buFont typeface="Wingdings" panose="05000000000000000000" pitchFamily="2" charset="2"/>
              <a:buChar char="Ø"/>
            </a:pPr>
            <a:endParaRPr lang="fr-FR" sz="2133" cap="none" dirty="0">
              <a:solidFill>
                <a:srgbClr val="0000C4"/>
              </a:solidFill>
            </a:endParaRPr>
          </a:p>
          <a:p>
            <a:pPr marL="457189" indent="-457189" algn="ctr">
              <a:buFont typeface="Wingdings" panose="05000000000000000000" pitchFamily="2" charset="2"/>
              <a:buChar char="Ø"/>
            </a:pPr>
            <a:endParaRPr lang="fr-FR" sz="2133" cap="none" dirty="0">
              <a:solidFill>
                <a:srgbClr val="0000C4"/>
              </a:solidFill>
            </a:endParaRPr>
          </a:p>
          <a:p>
            <a:pPr marL="457189" indent="-457189" algn="ctr">
              <a:buFont typeface="Wingdings" panose="05000000000000000000" pitchFamily="2" charset="2"/>
              <a:buChar char="Ø"/>
            </a:pPr>
            <a:endParaRPr lang="fr-FR" sz="2133" cap="none" dirty="0">
              <a:solidFill>
                <a:srgbClr val="0000C4"/>
              </a:solidFill>
            </a:endParaRPr>
          </a:p>
          <a:p>
            <a:pPr algn="ctr"/>
            <a:endParaRPr lang="fr-FR" sz="2667" dirty="0">
              <a:solidFill>
                <a:srgbClr val="0000C4"/>
              </a:solidFill>
            </a:endParaRPr>
          </a:p>
          <a:p>
            <a:pPr algn="ctr"/>
            <a:endParaRPr lang="fr-FR" sz="4333" dirty="0"/>
          </a:p>
          <a:p>
            <a:endParaRPr lang="fr-FR" sz="4333" dirty="0"/>
          </a:p>
        </p:txBody>
      </p:sp>
    </p:spTree>
    <p:extLst>
      <p:ext uri="{BB962C8B-B14F-4D97-AF65-F5344CB8AC3E}">
        <p14:creationId xmlns:p14="http://schemas.microsoft.com/office/powerpoint/2010/main" val="411946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23</a:t>
            </a:fld>
            <a:endParaRPr lang="fr-FR" dirty="0"/>
          </a:p>
        </p:txBody>
      </p:sp>
      <p:sp>
        <p:nvSpPr>
          <p:cNvPr id="6" name="Espace réservé du texte 5"/>
          <p:cNvSpPr>
            <a:spLocks noGrp="1"/>
          </p:cNvSpPr>
          <p:nvPr>
            <p:ph type="body" sz="quarter" idx="13"/>
          </p:nvPr>
        </p:nvSpPr>
        <p:spPr>
          <a:xfrm>
            <a:off x="1007435" y="1920160"/>
            <a:ext cx="10704565" cy="4293149"/>
          </a:xfrm>
        </p:spPr>
        <p:txBody>
          <a:bodyPr>
            <a:normAutofit lnSpcReduction="10000"/>
          </a:bodyPr>
          <a:lstStyle/>
          <a:p>
            <a:pPr marL="738699" indent="-380990">
              <a:lnSpc>
                <a:spcPct val="100000"/>
              </a:lnSpc>
              <a:spcAft>
                <a:spcPts val="1600"/>
              </a:spcAft>
              <a:buFont typeface="Wingdings" panose="05000000000000000000" pitchFamily="2" charset="2"/>
              <a:buChar char="§"/>
            </a:pPr>
            <a:r>
              <a:rPr lang="fr-FR" sz="2133" cap="none" dirty="0">
                <a:solidFill>
                  <a:srgbClr val="0000C4"/>
                </a:solidFill>
              </a:rPr>
              <a:t>35 788 lycéens inscrits sur Parcoursup </a:t>
            </a:r>
            <a:r>
              <a:rPr lang="fr-FR" sz="2133" b="0" cap="none" dirty="0">
                <a:solidFill>
                  <a:srgbClr val="0000C4"/>
                </a:solidFill>
              </a:rPr>
              <a:t>en 2024 ont participé à une Cordée de la réussite (+10% par rapport à 2023)</a:t>
            </a:r>
          </a:p>
          <a:p>
            <a:pPr marL="738699" indent="-380990">
              <a:lnSpc>
                <a:spcPct val="100000"/>
              </a:lnSpc>
              <a:spcAft>
                <a:spcPts val="1600"/>
              </a:spcAft>
              <a:buFont typeface="Wingdings" panose="05000000000000000000" pitchFamily="2" charset="2"/>
              <a:buChar char="§"/>
            </a:pPr>
            <a:r>
              <a:rPr lang="fr-FR" sz="2133" cap="none" dirty="0">
                <a:solidFill>
                  <a:srgbClr val="0000C4"/>
                </a:solidFill>
              </a:rPr>
              <a:t>40% des formations </a:t>
            </a:r>
            <a:r>
              <a:rPr lang="fr-FR" sz="2133" b="0" cap="none" dirty="0">
                <a:solidFill>
                  <a:srgbClr val="0000C4"/>
                </a:solidFill>
              </a:rPr>
              <a:t>ont annoncé prendre en compte cette caractéristique (36% en 2023)</a:t>
            </a:r>
          </a:p>
          <a:p>
            <a:pPr marL="738699" indent="-380990">
              <a:lnSpc>
                <a:spcPct val="100000"/>
              </a:lnSpc>
              <a:spcAft>
                <a:spcPts val="1600"/>
              </a:spcAft>
              <a:buFont typeface="Wingdings" panose="05000000000000000000" pitchFamily="2" charset="2"/>
              <a:buChar char="§"/>
            </a:pPr>
            <a:r>
              <a:rPr lang="fr-FR" sz="2133" b="0" cap="none" dirty="0">
                <a:solidFill>
                  <a:srgbClr val="0000C4"/>
                </a:solidFill>
              </a:rPr>
              <a:t>Parmi les lycéens qui ont participé à une Cordée de la réussite durant leur scolarité au lycée et qui ont souhaité que cette caractéristique figure dans leur dossier, </a:t>
            </a:r>
            <a:r>
              <a:rPr lang="fr-FR" sz="2133" cap="none" dirty="0">
                <a:solidFill>
                  <a:srgbClr val="0000C4"/>
                </a:solidFill>
              </a:rPr>
              <a:t>95,6% d’entre eux ont reçu une proposition</a:t>
            </a:r>
            <a:r>
              <a:rPr lang="fr-FR" sz="2133" b="0" cap="none" dirty="0">
                <a:solidFill>
                  <a:srgbClr val="0000C4"/>
                </a:solidFill>
              </a:rPr>
              <a:t>. Un taux sensiblement supérieur au reste de la population lycéenne de terminale (92,8) soit </a:t>
            </a:r>
            <a:r>
              <a:rPr lang="fr-FR" sz="2133" cap="none" dirty="0">
                <a:solidFill>
                  <a:srgbClr val="0000C4"/>
                </a:solidFill>
              </a:rPr>
              <a:t>+2,8 points </a:t>
            </a:r>
            <a:r>
              <a:rPr lang="fr-FR" sz="2133" b="0" cap="none" dirty="0">
                <a:solidFill>
                  <a:srgbClr val="0000C4"/>
                </a:solidFill>
              </a:rPr>
              <a:t>d’écart</a:t>
            </a:r>
          </a:p>
          <a:p>
            <a:pPr marL="738699" indent="-380990">
              <a:lnSpc>
                <a:spcPct val="100000"/>
              </a:lnSpc>
              <a:spcAft>
                <a:spcPts val="1600"/>
              </a:spcAft>
              <a:buFont typeface="Wingdings" panose="05000000000000000000" pitchFamily="2" charset="2"/>
              <a:buChar char="§"/>
            </a:pPr>
            <a:r>
              <a:rPr lang="fr-FR" sz="2133" b="0" cap="none" dirty="0">
                <a:solidFill>
                  <a:srgbClr val="0000C4"/>
                </a:solidFill>
              </a:rPr>
              <a:t>+6 points pour les lycéens professionnels. 3,7 points les lycéens de la voie technologique. 1,4 point pour les lycéens de la voie</a:t>
            </a:r>
            <a:endParaRPr lang="fr-FR" sz="2133" cap="none" dirty="0">
              <a:solidFill>
                <a:srgbClr val="002060"/>
              </a:solidFill>
            </a:endParaRPr>
          </a:p>
          <a:p>
            <a:endParaRPr lang="fr-FR" sz="3200" dirty="0"/>
          </a:p>
          <a:p>
            <a:endParaRPr lang="fr-FR" dirty="0"/>
          </a:p>
        </p:txBody>
      </p:sp>
      <p:sp>
        <p:nvSpPr>
          <p:cNvPr id="8" name="Espace réservé du texte 5"/>
          <p:cNvSpPr txBox="1">
            <a:spLocks/>
          </p:cNvSpPr>
          <p:nvPr/>
        </p:nvSpPr>
        <p:spPr bwMode="gray">
          <a:xfrm>
            <a:off x="3695733" y="452670"/>
            <a:ext cx="5039936" cy="76808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667" dirty="0">
                <a:solidFill>
                  <a:srgbClr val="0000C4"/>
                </a:solidFill>
              </a:rPr>
              <a:t>BILAN</a:t>
            </a:r>
          </a:p>
          <a:p>
            <a:pPr algn="ctr"/>
            <a:r>
              <a:rPr lang="fr-FR" sz="2667" dirty="0">
                <a:solidFill>
                  <a:srgbClr val="0000C4"/>
                </a:solidFill>
              </a:rPr>
              <a:t>Parcoursup 2024</a:t>
            </a:r>
          </a:p>
          <a:p>
            <a:pPr algn="ctr"/>
            <a:endParaRPr lang="fr-FR" sz="4333" dirty="0"/>
          </a:p>
          <a:p>
            <a:endParaRPr lang="fr-FR" sz="4333" dirty="0"/>
          </a:p>
        </p:txBody>
      </p:sp>
    </p:spTree>
    <p:extLst>
      <p:ext uri="{BB962C8B-B14F-4D97-AF65-F5344CB8AC3E}">
        <p14:creationId xmlns:p14="http://schemas.microsoft.com/office/powerpoint/2010/main" val="373618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24</a:t>
            </a:fld>
            <a:endParaRPr lang="fr-FR" dirty="0"/>
          </a:p>
        </p:txBody>
      </p:sp>
      <p:sp>
        <p:nvSpPr>
          <p:cNvPr id="6" name="Espace réservé du texte 5"/>
          <p:cNvSpPr>
            <a:spLocks noGrp="1"/>
          </p:cNvSpPr>
          <p:nvPr>
            <p:ph type="body" sz="quarter" idx="13"/>
          </p:nvPr>
        </p:nvSpPr>
        <p:spPr>
          <a:xfrm>
            <a:off x="623392" y="2400213"/>
            <a:ext cx="11088608" cy="3909107"/>
          </a:xfrm>
        </p:spPr>
        <p:txBody>
          <a:bodyPr/>
          <a:lstStyle/>
          <a:p>
            <a:pPr marL="357708">
              <a:lnSpc>
                <a:spcPct val="100000"/>
              </a:lnSpc>
              <a:spcAft>
                <a:spcPts val="1600"/>
              </a:spcAft>
            </a:pPr>
            <a:r>
              <a:rPr lang="fr-FR" sz="2133" b="0" cap="none" dirty="0">
                <a:solidFill>
                  <a:srgbClr val="0000C4"/>
                </a:solidFill>
              </a:rPr>
              <a:t>Parmi les enjeux identifiés :</a:t>
            </a:r>
          </a:p>
          <a:p>
            <a:pPr marL="738699" indent="-380990">
              <a:lnSpc>
                <a:spcPct val="100000"/>
              </a:lnSpc>
              <a:spcAft>
                <a:spcPts val="1600"/>
              </a:spcAft>
              <a:buFont typeface="Wingdings" panose="05000000000000000000" pitchFamily="2" charset="2"/>
              <a:buChar char="§"/>
            </a:pPr>
            <a:r>
              <a:rPr lang="fr-FR" sz="2133" b="0" cap="none" dirty="0">
                <a:solidFill>
                  <a:srgbClr val="0000C4"/>
                </a:solidFill>
              </a:rPr>
              <a:t>Augmenter le % de candidats qui acceptent que leur participation figure dans leur dossier : </a:t>
            </a:r>
            <a:r>
              <a:rPr lang="fr-FR" sz="2133" cap="none" dirty="0">
                <a:solidFill>
                  <a:srgbClr val="0000C4"/>
                </a:solidFill>
              </a:rPr>
              <a:t>15,5% refusent cette mention</a:t>
            </a:r>
          </a:p>
          <a:p>
            <a:pPr marL="738699" indent="-380990">
              <a:lnSpc>
                <a:spcPct val="100000"/>
              </a:lnSpc>
              <a:spcAft>
                <a:spcPts val="1600"/>
              </a:spcAft>
              <a:buFont typeface="Wingdings" panose="05000000000000000000" pitchFamily="2" charset="2"/>
              <a:buChar char="§"/>
            </a:pPr>
            <a:r>
              <a:rPr lang="fr-FR" sz="2133" cap="none" dirty="0">
                <a:solidFill>
                  <a:srgbClr val="0000C4"/>
                </a:solidFill>
              </a:rPr>
              <a:t>Inciter les Têtes de cordées </a:t>
            </a:r>
            <a:r>
              <a:rPr lang="fr-FR" sz="2133" b="0" cap="none" dirty="0">
                <a:solidFill>
                  <a:srgbClr val="0000C4"/>
                </a:solidFill>
              </a:rPr>
              <a:t>à prendre en compte le critère Cordées</a:t>
            </a:r>
          </a:p>
          <a:p>
            <a:endParaRPr lang="fr-FR" sz="3200" dirty="0"/>
          </a:p>
          <a:p>
            <a:endParaRPr lang="fr-FR" dirty="0"/>
          </a:p>
        </p:txBody>
      </p:sp>
      <p:sp>
        <p:nvSpPr>
          <p:cNvPr id="8" name="Espace réservé du texte 5"/>
          <p:cNvSpPr txBox="1">
            <a:spLocks/>
          </p:cNvSpPr>
          <p:nvPr/>
        </p:nvSpPr>
        <p:spPr bwMode="gray">
          <a:xfrm>
            <a:off x="3695733" y="452670"/>
            <a:ext cx="5039936" cy="76808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667" dirty="0">
                <a:solidFill>
                  <a:srgbClr val="0000C4"/>
                </a:solidFill>
              </a:rPr>
              <a:t>BILAN</a:t>
            </a:r>
          </a:p>
          <a:p>
            <a:pPr algn="ctr"/>
            <a:r>
              <a:rPr lang="fr-FR" sz="2667" dirty="0">
                <a:solidFill>
                  <a:srgbClr val="0000C4"/>
                </a:solidFill>
              </a:rPr>
              <a:t>Parcoursup 2024</a:t>
            </a:r>
          </a:p>
          <a:p>
            <a:pPr algn="ctr"/>
            <a:endParaRPr lang="fr-FR" sz="4333" dirty="0"/>
          </a:p>
          <a:p>
            <a:endParaRPr lang="fr-FR" sz="4333" dirty="0"/>
          </a:p>
        </p:txBody>
      </p:sp>
    </p:spTree>
    <p:extLst>
      <p:ext uri="{BB962C8B-B14F-4D97-AF65-F5344CB8AC3E}">
        <p14:creationId xmlns:p14="http://schemas.microsoft.com/office/powerpoint/2010/main" val="103158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a:t>17 DECEMBRE 2024</a:t>
            </a:r>
            <a:endParaRPr lang="fr-FR" cap="all" dirty="0"/>
          </a:p>
        </p:txBody>
      </p:sp>
      <p:sp>
        <p:nvSpPr>
          <p:cNvPr id="4" name="Espace réservé du pied de page 3"/>
          <p:cNvSpPr>
            <a:spLocks noGrp="1"/>
          </p:cNvSpPr>
          <p:nvPr>
            <p:ph type="ftr" sz="quarter" idx="11"/>
          </p:nvPr>
        </p:nvSpPr>
        <p:spPr/>
        <p:txBody>
          <a:bodyPr/>
          <a:lstStyle/>
          <a:p>
            <a:r>
              <a:rPr lang="fr-FR"/>
              <a:t>DGESCO B2-3 DGESIP MOSS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7" name="Image 6"/>
          <p:cNvPicPr>
            <a:picLocks noChangeAspect="1"/>
          </p:cNvPicPr>
          <p:nvPr/>
        </p:nvPicPr>
        <p:blipFill>
          <a:blip r:embed="rId2"/>
          <a:stretch>
            <a:fillRect/>
          </a:stretch>
        </p:blipFill>
        <p:spPr>
          <a:xfrm>
            <a:off x="719403" y="1988841"/>
            <a:ext cx="11275877" cy="4605247"/>
          </a:xfrm>
          <a:prstGeom prst="rect">
            <a:avLst/>
          </a:prstGeom>
        </p:spPr>
      </p:pic>
      <p:sp>
        <p:nvSpPr>
          <p:cNvPr id="8" name="Rectangle 7"/>
          <p:cNvSpPr/>
          <p:nvPr/>
        </p:nvSpPr>
        <p:spPr>
          <a:xfrm>
            <a:off x="1967541" y="388401"/>
            <a:ext cx="8352928" cy="1569660"/>
          </a:xfrm>
          <a:prstGeom prst="rect">
            <a:avLst/>
          </a:prstGeom>
        </p:spPr>
        <p:txBody>
          <a:bodyPr wrap="square">
            <a:spAutoFit/>
          </a:bodyPr>
          <a:lstStyle/>
          <a:p>
            <a:r>
              <a:rPr lang="fr-FR" sz="2400" dirty="0">
                <a:solidFill>
                  <a:srgbClr val="002060"/>
                </a:solidFill>
              </a:rPr>
              <a:t>La décision de prendre en compte la participation du</a:t>
            </a:r>
          </a:p>
          <a:p>
            <a:r>
              <a:rPr lang="fr-FR" sz="2400" dirty="0">
                <a:solidFill>
                  <a:srgbClr val="002060"/>
                </a:solidFill>
              </a:rPr>
              <a:t>candidat à une Cordée est décidée par chaque</a:t>
            </a:r>
          </a:p>
          <a:p>
            <a:r>
              <a:rPr lang="fr-FR" sz="2400" dirty="0">
                <a:solidFill>
                  <a:srgbClr val="002060"/>
                </a:solidFill>
              </a:rPr>
              <a:t>formation lors de la phase de paramétrage de ses</a:t>
            </a:r>
          </a:p>
          <a:p>
            <a:r>
              <a:rPr lang="fr-FR" sz="2400" dirty="0">
                <a:solidFill>
                  <a:srgbClr val="002060"/>
                </a:solidFill>
              </a:rPr>
              <a:t>données sur Parcoursup</a:t>
            </a:r>
          </a:p>
        </p:txBody>
      </p:sp>
    </p:spTree>
    <p:extLst>
      <p:ext uri="{BB962C8B-B14F-4D97-AF65-F5344CB8AC3E}">
        <p14:creationId xmlns:p14="http://schemas.microsoft.com/office/powerpoint/2010/main" val="288291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a:t>17 DECEMBRE 2024</a:t>
            </a:r>
            <a:endParaRPr lang="fr-FR" cap="all" dirty="0"/>
          </a:p>
        </p:txBody>
      </p:sp>
      <p:sp>
        <p:nvSpPr>
          <p:cNvPr id="4" name="Espace réservé du pied de page 3"/>
          <p:cNvSpPr>
            <a:spLocks noGrp="1"/>
          </p:cNvSpPr>
          <p:nvPr>
            <p:ph type="ftr" sz="quarter" idx="11"/>
          </p:nvPr>
        </p:nvSpPr>
        <p:spPr/>
        <p:txBody>
          <a:bodyPr/>
          <a:lstStyle/>
          <a:p>
            <a:r>
              <a:rPr lang="fr-FR"/>
              <a:t>DGESCO B2-3 DGESIP MOSS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dirty="0"/>
          </a:p>
        </p:txBody>
      </p:sp>
      <p:pic>
        <p:nvPicPr>
          <p:cNvPr id="8" name="Image 7"/>
          <p:cNvPicPr>
            <a:picLocks noChangeAspect="1"/>
          </p:cNvPicPr>
          <p:nvPr/>
        </p:nvPicPr>
        <p:blipFill>
          <a:blip r:embed="rId2"/>
          <a:stretch>
            <a:fillRect/>
          </a:stretch>
        </p:blipFill>
        <p:spPr>
          <a:xfrm>
            <a:off x="2063552" y="1412776"/>
            <a:ext cx="8832981" cy="4990853"/>
          </a:xfrm>
          <a:prstGeom prst="rect">
            <a:avLst/>
          </a:prstGeom>
        </p:spPr>
      </p:pic>
      <p:pic>
        <p:nvPicPr>
          <p:cNvPr id="9" name="Image 8"/>
          <p:cNvPicPr>
            <a:picLocks noChangeAspect="1"/>
          </p:cNvPicPr>
          <p:nvPr/>
        </p:nvPicPr>
        <p:blipFill>
          <a:blip r:embed="rId3"/>
          <a:stretch>
            <a:fillRect/>
          </a:stretch>
        </p:blipFill>
        <p:spPr>
          <a:xfrm>
            <a:off x="3194711" y="3283426"/>
            <a:ext cx="4245439" cy="3345551"/>
          </a:xfrm>
          <a:prstGeom prst="rect">
            <a:avLst/>
          </a:prstGeom>
        </p:spPr>
      </p:pic>
      <p:sp>
        <p:nvSpPr>
          <p:cNvPr id="10" name="ZoneTexte 9"/>
          <p:cNvSpPr txBox="1"/>
          <p:nvPr/>
        </p:nvSpPr>
        <p:spPr>
          <a:xfrm>
            <a:off x="1775521" y="468323"/>
            <a:ext cx="8160907" cy="748795"/>
          </a:xfrm>
          <a:prstGeom prst="rect">
            <a:avLst/>
          </a:prstGeom>
          <a:noFill/>
        </p:spPr>
        <p:txBody>
          <a:bodyPr wrap="square" rtlCol="0">
            <a:spAutoFit/>
          </a:bodyPr>
          <a:lstStyle/>
          <a:p>
            <a:pPr algn="ctr"/>
            <a:r>
              <a:rPr lang="fr-FR" sz="2133" b="1" dirty="0">
                <a:solidFill>
                  <a:srgbClr val="00008C"/>
                </a:solidFill>
                <a:latin typeface="Marianne" panose="02000000000000000000" pitchFamily="2" charset="0"/>
              </a:rPr>
              <a:t>Une décision méconnue de 45,5% des référents </a:t>
            </a:r>
          </a:p>
          <a:p>
            <a:pPr algn="ctr"/>
            <a:r>
              <a:rPr lang="fr-FR" sz="2133" b="1" dirty="0">
                <a:solidFill>
                  <a:srgbClr val="00008C"/>
                </a:solidFill>
                <a:latin typeface="Marianne" panose="02000000000000000000" pitchFamily="2" charset="0"/>
              </a:rPr>
              <a:t>des Têtes de cordées</a:t>
            </a:r>
          </a:p>
        </p:txBody>
      </p:sp>
    </p:spTree>
    <p:extLst>
      <p:ext uri="{BB962C8B-B14F-4D97-AF65-F5344CB8AC3E}">
        <p14:creationId xmlns:p14="http://schemas.microsoft.com/office/powerpoint/2010/main" val="364956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9C66E3A9-CD51-4885-BAEF-7921AA72EEDF}"/>
              </a:ext>
            </a:extLst>
          </p:cNvPr>
          <p:cNvGraphicFramePr>
            <a:graphicFrameLocks noGrp="1"/>
          </p:cNvGraphicFramePr>
          <p:nvPr>
            <p:ph idx="1"/>
            <p:extLst>
              <p:ext uri="{D42A27DB-BD31-4B8C-83A1-F6EECF244321}">
                <p14:modId xmlns:p14="http://schemas.microsoft.com/office/powerpoint/2010/main" val="3473292659"/>
              </p:ext>
            </p:extLst>
          </p:nvPr>
        </p:nvGraphicFramePr>
        <p:xfrm>
          <a:off x="496301" y="1046925"/>
          <a:ext cx="7210426" cy="4815840"/>
        </p:xfrm>
        <a:graphic>
          <a:graphicData uri="http://schemas.openxmlformats.org/drawingml/2006/table">
            <a:tbl>
              <a:tblPr firstRow="1" bandRow="1">
                <a:tableStyleId>{5C22544A-7EE6-4342-B048-85BDC9FD1C3A}</a:tableStyleId>
              </a:tblPr>
              <a:tblGrid>
                <a:gridCol w="3605213">
                  <a:extLst>
                    <a:ext uri="{9D8B030D-6E8A-4147-A177-3AD203B41FA5}">
                      <a16:colId xmlns:a16="http://schemas.microsoft.com/office/drawing/2014/main" val="2686568446"/>
                    </a:ext>
                  </a:extLst>
                </a:gridCol>
                <a:gridCol w="3605213">
                  <a:extLst>
                    <a:ext uri="{9D8B030D-6E8A-4147-A177-3AD203B41FA5}">
                      <a16:colId xmlns:a16="http://schemas.microsoft.com/office/drawing/2014/main" val="2213134528"/>
                    </a:ext>
                  </a:extLst>
                </a:gridCol>
              </a:tblGrid>
              <a:tr h="0">
                <a:tc>
                  <a:txBody>
                    <a:bodyPr/>
                    <a:lstStyle/>
                    <a:p>
                      <a:endParaRPr lang="fr-FR" sz="1600" dirty="0">
                        <a:solidFill>
                          <a:schemeClr val="tx1"/>
                        </a:solidFill>
                      </a:endParaRPr>
                    </a:p>
                    <a:p>
                      <a:endParaRPr lang="fr-FR" sz="1600" dirty="0">
                        <a:solidFill>
                          <a:schemeClr val="tx1"/>
                        </a:solidFill>
                      </a:endParaRPr>
                    </a:p>
                    <a:p>
                      <a:endParaRPr lang="fr-FR" sz="1600" dirty="0">
                        <a:solidFill>
                          <a:schemeClr val="tx1"/>
                        </a:solidFill>
                      </a:endParaRPr>
                    </a:p>
                    <a:p>
                      <a:endParaRPr lang="fr-FR" sz="1600" dirty="0">
                        <a:solidFill>
                          <a:schemeClr val="tx1"/>
                        </a:solidFill>
                      </a:endParaRPr>
                    </a:p>
                    <a:p>
                      <a:pPr algn="ctr"/>
                      <a:endParaRPr lang="fr-FR" sz="1600" dirty="0">
                        <a:solidFill>
                          <a:schemeClr val="tx1"/>
                        </a:solidFill>
                      </a:endParaRPr>
                    </a:p>
                    <a:p>
                      <a:pPr algn="ctr"/>
                      <a:r>
                        <a:rPr lang="fr-FR" sz="1600" dirty="0">
                          <a:solidFill>
                            <a:schemeClr val="tx1"/>
                          </a:solidFill>
                        </a:rPr>
                        <a:t>14 Etablissements têtes de cordées</a:t>
                      </a:r>
                    </a:p>
                    <a:p>
                      <a:pPr algn="ctr"/>
                      <a:r>
                        <a:rPr lang="fr-FR" sz="1600" dirty="0">
                          <a:solidFill>
                            <a:schemeClr val="tx1"/>
                          </a:solidFill>
                        </a:rPr>
                        <a:t>Dont 02 dans l’Hexagone</a:t>
                      </a:r>
                    </a:p>
                  </a:txBody>
                  <a:tcPr/>
                </a:tc>
                <a:tc>
                  <a:txBody>
                    <a:bodyPr/>
                    <a:lstStyle/>
                    <a:p>
                      <a:pPr marL="0" indent="0" algn="l" rtl="0" eaLnBrk="1" fontAlgn="t" latinLnBrk="0" hangingPunct="1">
                        <a:lnSpc>
                          <a:spcPct val="100000"/>
                        </a:lnSpc>
                        <a:spcBef>
                          <a:spcPts val="0"/>
                        </a:spcBef>
                        <a:buClrTx/>
                        <a:buSzPts val="1400"/>
                        <a:buFont typeface="+mj-lt"/>
                        <a:buNone/>
                      </a:pPr>
                      <a:r>
                        <a:rPr lang="fr-FR" sz="1600" b="0" i="0" u="none" strike="noStrike" kern="1200" dirty="0">
                          <a:solidFill>
                            <a:srgbClr val="000000"/>
                          </a:solidFill>
                          <a:effectLst/>
                          <a:latin typeface="Calibri" panose="020F0502020204030204" pitchFamily="34" charset="0"/>
                        </a:rPr>
                        <a:t>LGT Lycée Faustin </a:t>
                      </a:r>
                      <a:r>
                        <a:rPr lang="fr-FR" sz="1600" b="0" i="0" u="none" strike="noStrike" kern="1200" dirty="0" err="1">
                          <a:solidFill>
                            <a:srgbClr val="000000"/>
                          </a:solidFill>
                          <a:effectLst/>
                          <a:latin typeface="Calibri" panose="020F0502020204030204" pitchFamily="34" charset="0"/>
                        </a:rPr>
                        <a:t>Fleret</a:t>
                      </a:r>
                      <a:endParaRPr lang="fr-FR" sz="1600" b="0" i="0" u="none" strike="noStrike" kern="1200" dirty="0">
                        <a:solidFill>
                          <a:srgbClr val="000000"/>
                        </a:solidFill>
                        <a:effectLst/>
                        <a:latin typeface="Calibri" panose="020F0502020204030204" pitchFamily="34" charset="0"/>
                      </a:endParaRPr>
                    </a:p>
                    <a:p>
                      <a:pPr marL="0" indent="0" algn="l" rtl="0" eaLnBrk="1" fontAlgn="t" latinLnBrk="0" hangingPunct="1">
                        <a:lnSpc>
                          <a:spcPct val="100000"/>
                        </a:lnSpc>
                        <a:spcBef>
                          <a:spcPts val="0"/>
                        </a:spcBef>
                        <a:buClrTx/>
                        <a:buSzPts val="1400"/>
                        <a:buFont typeface="+mj-lt"/>
                        <a:buNone/>
                      </a:pPr>
                      <a:r>
                        <a:rPr lang="fr-FR" sz="1600" b="0" i="0" u="none" strike="noStrike" kern="1200" dirty="0">
                          <a:solidFill>
                            <a:srgbClr val="000000"/>
                          </a:solidFill>
                          <a:effectLst/>
                          <a:latin typeface="Calibri" panose="020F0502020204030204" pitchFamily="34" charset="0"/>
                        </a:rPr>
                        <a:t>LGT </a:t>
                      </a:r>
                      <a:r>
                        <a:rPr lang="fr-FR" sz="1600" b="0" i="0" u="none" strike="noStrike" kern="1200" dirty="0" err="1">
                          <a:solidFill>
                            <a:srgbClr val="000000"/>
                          </a:solidFill>
                          <a:effectLst/>
                          <a:latin typeface="Calibri" panose="020F0502020204030204" pitchFamily="34" charset="0"/>
                        </a:rPr>
                        <a:t>Baimbridge</a:t>
                      </a:r>
                      <a:r>
                        <a:rPr lang="fr-FR" sz="1600" b="0" i="0" u="none" strike="noStrike" kern="1200" dirty="0">
                          <a:solidFill>
                            <a:srgbClr val="000000"/>
                          </a:solidFill>
                          <a:effectLst/>
                          <a:latin typeface="Calibri" panose="020F0502020204030204" pitchFamily="34" charset="0"/>
                        </a:rPr>
                        <a:t> (CPGE) </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Font typeface="+mj-lt"/>
                        <a:buNone/>
                      </a:pPr>
                      <a:r>
                        <a:rPr lang="fr-FR" sz="1600" b="0" i="0" u="none" strike="noStrike" kern="1200" dirty="0">
                          <a:solidFill>
                            <a:srgbClr val="000000"/>
                          </a:solidFill>
                          <a:effectLst/>
                          <a:latin typeface="Calibri" panose="020F0502020204030204" pitchFamily="34" charset="0"/>
                        </a:rPr>
                        <a:t>LGT Gerville </a:t>
                      </a:r>
                      <a:r>
                        <a:rPr lang="fr-FR" sz="1600" b="0" i="0" u="none" strike="noStrike" kern="1200" dirty="0" err="1">
                          <a:solidFill>
                            <a:srgbClr val="000000"/>
                          </a:solidFill>
                          <a:effectLst/>
                          <a:latin typeface="Calibri" panose="020F0502020204030204" pitchFamily="34" charset="0"/>
                        </a:rPr>
                        <a:t>Réache</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Font typeface="+mj-lt"/>
                        <a:buNone/>
                      </a:pPr>
                      <a:r>
                        <a:rPr lang="fr-FR" sz="1600" b="0" i="0" u="none" strike="noStrike" kern="1200" dirty="0">
                          <a:solidFill>
                            <a:srgbClr val="000000"/>
                          </a:solidFill>
                          <a:effectLst/>
                          <a:latin typeface="Calibri" panose="020F0502020204030204" pitchFamily="34" charset="0"/>
                        </a:rPr>
                        <a:t>LPO Raoul Georges </a:t>
                      </a:r>
                      <a:r>
                        <a:rPr lang="fr-FR" sz="1600" b="0" i="0" u="none" strike="noStrike" kern="1200" dirty="0" err="1">
                          <a:solidFill>
                            <a:srgbClr val="000000"/>
                          </a:solidFill>
                          <a:effectLst/>
                          <a:latin typeface="Calibri" panose="020F0502020204030204" pitchFamily="34" charset="0"/>
                        </a:rPr>
                        <a:t>Nicolo</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ClrTx/>
                        <a:buSzPts val="1400"/>
                        <a:buFont typeface="+mj-lt"/>
                        <a:buNone/>
                        <a:tabLst>
                          <a:tab pos="290830" algn="l"/>
                        </a:tabLst>
                      </a:pPr>
                      <a:r>
                        <a:rPr lang="fr-FR" sz="1600" b="0" i="0" u="none" strike="noStrike" kern="1200" dirty="0">
                          <a:solidFill>
                            <a:srgbClr val="000000"/>
                          </a:solidFill>
                          <a:effectLst/>
                          <a:latin typeface="Calibri" panose="020F0502020204030204" pitchFamily="34" charset="0"/>
                        </a:rPr>
                        <a:t>LPO Nord-Grande-Terre</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Font typeface="+mj-lt"/>
                        <a:buNone/>
                      </a:pPr>
                      <a:r>
                        <a:rPr lang="fr-FR" sz="1600" b="0" i="0" u="none" strike="noStrike" kern="1200" dirty="0">
                          <a:solidFill>
                            <a:srgbClr val="000000"/>
                          </a:solidFill>
                          <a:effectLst/>
                          <a:latin typeface="Calibri" panose="020F0502020204030204" pitchFamily="34" charset="0"/>
                        </a:rPr>
                        <a:t>LPO de Pointe Noire</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Font typeface="+mj-lt"/>
                        <a:buNone/>
                      </a:pPr>
                      <a:r>
                        <a:rPr lang="fr-FR" sz="1600" b="0" i="0" u="none" strike="noStrike" kern="1200" dirty="0">
                          <a:solidFill>
                            <a:srgbClr val="000000"/>
                          </a:solidFill>
                          <a:effectLst/>
                          <a:latin typeface="Calibri" panose="020F0502020204030204" pitchFamily="34" charset="0"/>
                        </a:rPr>
                        <a:t>LPO Charles </a:t>
                      </a:r>
                      <a:r>
                        <a:rPr lang="fr-FR" sz="1600" b="0" i="0" u="none" strike="noStrike" kern="1200" dirty="0" err="1">
                          <a:solidFill>
                            <a:srgbClr val="000000"/>
                          </a:solidFill>
                          <a:effectLst/>
                          <a:latin typeface="Calibri" panose="020F0502020204030204" pitchFamily="34" charset="0"/>
                        </a:rPr>
                        <a:t>Coeffin</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ClrTx/>
                        <a:buSzPts val="1400"/>
                        <a:buFont typeface="+mj-lt"/>
                        <a:buNone/>
                        <a:tabLst>
                          <a:tab pos="290830" algn="l"/>
                        </a:tabLst>
                      </a:pPr>
                      <a:r>
                        <a:rPr lang="fr-FR" sz="1600" b="0" i="0" u="none" strike="noStrike" kern="1200" dirty="0">
                          <a:solidFill>
                            <a:srgbClr val="000000"/>
                          </a:solidFill>
                          <a:effectLst/>
                          <a:latin typeface="Calibri" panose="020F0502020204030204" pitchFamily="34" charset="0"/>
                        </a:rPr>
                        <a:t>LPO Chevalier de Saint-Georges</a:t>
                      </a:r>
                      <a:endParaRPr lang="fr-FR" sz="1600" b="0" i="0" u="none" strike="noStrike" dirty="0">
                        <a:effectLst/>
                        <a:latin typeface="Arial" panose="020B0604020202020204" pitchFamily="34" charset="0"/>
                      </a:endParaRP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LP </a:t>
                      </a:r>
                      <a:r>
                        <a:rPr lang="fr-FR" sz="1600" b="0" i="0" u="none" strike="noStrike" kern="1200" dirty="0" err="1">
                          <a:solidFill>
                            <a:srgbClr val="000000"/>
                          </a:solidFill>
                          <a:effectLst/>
                          <a:latin typeface="Calibri" panose="020F0502020204030204" pitchFamily="34" charset="0"/>
                        </a:rPr>
                        <a:t>Gerty</a:t>
                      </a:r>
                      <a:r>
                        <a:rPr lang="fr-FR" sz="1600" b="0" i="0" u="none" strike="noStrike" kern="1200" dirty="0">
                          <a:solidFill>
                            <a:srgbClr val="000000"/>
                          </a:solidFill>
                          <a:effectLst/>
                          <a:latin typeface="Calibri" panose="020F0502020204030204" pitchFamily="34" charset="0"/>
                        </a:rPr>
                        <a:t> Archimède</a:t>
                      </a: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LP Louis </a:t>
                      </a:r>
                      <a:r>
                        <a:rPr lang="fr-FR" sz="1600" b="0" i="0" u="none" strike="noStrike" kern="1200" dirty="0" err="1">
                          <a:solidFill>
                            <a:srgbClr val="000000"/>
                          </a:solidFill>
                          <a:effectLst/>
                          <a:latin typeface="Calibri" panose="020F0502020204030204" pitchFamily="34" charset="0"/>
                        </a:rPr>
                        <a:t>Delgres</a:t>
                      </a:r>
                      <a:endParaRPr lang="fr-FR" sz="1600" b="0" i="0" u="none" strike="noStrike" kern="1200" dirty="0">
                        <a:solidFill>
                          <a:srgbClr val="000000"/>
                        </a:solidFill>
                        <a:effectLst/>
                        <a:latin typeface="Calibri" panose="020F0502020204030204" pitchFamily="34" charset="0"/>
                      </a:endParaRP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LPO </a:t>
                      </a:r>
                      <a:r>
                        <a:rPr lang="fr-FR" sz="1600" b="0" i="0" u="none" strike="noStrike" kern="1200" dirty="0" err="1">
                          <a:solidFill>
                            <a:srgbClr val="000000"/>
                          </a:solidFill>
                          <a:effectLst/>
                          <a:latin typeface="Calibri" panose="020F0502020204030204" pitchFamily="34" charset="0"/>
                        </a:rPr>
                        <a:t>Juminer</a:t>
                      </a:r>
                      <a:endParaRPr lang="fr-FR" sz="1600" b="0" i="0" u="none" strike="noStrike" kern="1200" dirty="0">
                        <a:solidFill>
                          <a:srgbClr val="000000"/>
                        </a:solidFill>
                        <a:effectLst/>
                        <a:latin typeface="Calibri" panose="020F0502020204030204" pitchFamily="34" charset="0"/>
                      </a:endParaRP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Université des </a:t>
                      </a:r>
                      <a:r>
                        <a:rPr lang="fr-FR" sz="1600" b="0" i="0" u="none" strike="noStrike" kern="1200" dirty="0" err="1">
                          <a:solidFill>
                            <a:srgbClr val="000000"/>
                          </a:solidFill>
                          <a:effectLst/>
                          <a:latin typeface="Calibri" panose="020F0502020204030204" pitchFamily="34" charset="0"/>
                        </a:rPr>
                        <a:t>antilles</a:t>
                      </a:r>
                      <a:endParaRPr lang="fr-FR" sz="1600" b="0" i="0" u="none" strike="noStrike" kern="1200" dirty="0">
                        <a:solidFill>
                          <a:srgbClr val="000000"/>
                        </a:solidFill>
                        <a:effectLst/>
                        <a:latin typeface="Calibri" panose="020F0502020204030204" pitchFamily="34" charset="0"/>
                      </a:endParaRP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HEC Paris </a:t>
                      </a:r>
                    </a:p>
                    <a:p>
                      <a:pPr marL="0" indent="0" algn="l" rtl="0" eaLnBrk="1" fontAlgn="t" latinLnBrk="0" hangingPunct="1">
                        <a:lnSpc>
                          <a:spcPct val="100000"/>
                        </a:lnSpc>
                        <a:spcBef>
                          <a:spcPts val="0"/>
                        </a:spcBef>
                        <a:buFont typeface="+mj-lt"/>
                        <a:buNone/>
                        <a:tabLst>
                          <a:tab pos="290830" algn="l"/>
                        </a:tabLst>
                      </a:pPr>
                      <a:r>
                        <a:rPr lang="fr-FR" sz="1600" b="0" i="0" u="none" strike="noStrike" kern="1200" dirty="0">
                          <a:solidFill>
                            <a:srgbClr val="000000"/>
                          </a:solidFill>
                          <a:effectLst/>
                          <a:latin typeface="Calibri" panose="020F0502020204030204" pitchFamily="34" charset="0"/>
                        </a:rPr>
                        <a:t>IEP Lille</a:t>
                      </a:r>
                    </a:p>
                  </a:txBody>
                  <a:tcPr/>
                </a:tc>
                <a:extLst>
                  <a:ext uri="{0D108BD9-81ED-4DB2-BD59-A6C34878D82A}">
                    <a16:rowId xmlns:a16="http://schemas.microsoft.com/office/drawing/2014/main" val="2267562530"/>
                  </a:ext>
                </a:extLst>
              </a:tr>
              <a:tr h="370840">
                <a:tc>
                  <a:txBody>
                    <a:bodyPr/>
                    <a:lstStyle/>
                    <a:p>
                      <a:r>
                        <a:rPr lang="fr-FR" sz="1600" b="1" kern="1200" dirty="0">
                          <a:solidFill>
                            <a:schemeClr val="tx1"/>
                          </a:solidFill>
                          <a:latin typeface="+mn-lt"/>
                          <a:ea typeface="+mn-ea"/>
                          <a:cs typeface="+mn-cs"/>
                        </a:rPr>
                        <a:t>63 établissements participant au dispositif</a:t>
                      </a:r>
                    </a:p>
                  </a:txBody>
                  <a:tcPr/>
                </a:tc>
                <a:tc>
                  <a:txBody>
                    <a:bodyPr/>
                    <a:lstStyle/>
                    <a:p>
                      <a:pPr marL="285750" indent="-285750">
                        <a:buFont typeface="Courier New" panose="02070309020205020404" pitchFamily="49" charset="0"/>
                        <a:buChar char="o"/>
                      </a:pPr>
                      <a:r>
                        <a:rPr lang="fr-FR" sz="1600" b="1" dirty="0"/>
                        <a:t>45</a:t>
                      </a:r>
                      <a:r>
                        <a:rPr lang="fr-FR" sz="1600" dirty="0"/>
                        <a:t> collèges sur </a:t>
                      </a:r>
                      <a:r>
                        <a:rPr lang="fr-FR" sz="1600" b="1" dirty="0"/>
                        <a:t>46</a:t>
                      </a:r>
                      <a:r>
                        <a:rPr lang="fr-FR" sz="1600" dirty="0"/>
                        <a:t> soit </a:t>
                      </a:r>
                      <a:r>
                        <a:rPr lang="fr-FR" sz="1600" b="1" u="sng" dirty="0">
                          <a:solidFill>
                            <a:srgbClr val="2A00B0"/>
                          </a:solidFill>
                        </a:rPr>
                        <a:t>97% </a:t>
                      </a:r>
                    </a:p>
                    <a:p>
                      <a:pPr marL="285750" indent="-285750">
                        <a:buFont typeface="Courier New" panose="02070309020205020404" pitchFamily="49" charset="0"/>
                        <a:buChar char="o"/>
                      </a:pPr>
                      <a:r>
                        <a:rPr lang="fr-FR" sz="1600" b="1" dirty="0"/>
                        <a:t>8</a:t>
                      </a:r>
                      <a:r>
                        <a:rPr lang="fr-FR" sz="1600" dirty="0"/>
                        <a:t> LGT sur </a:t>
                      </a:r>
                      <a:r>
                        <a:rPr lang="fr-FR" sz="1600" b="1" dirty="0"/>
                        <a:t>8</a:t>
                      </a:r>
                      <a:r>
                        <a:rPr lang="fr-FR" sz="1600" dirty="0"/>
                        <a:t> soit </a:t>
                      </a:r>
                      <a:r>
                        <a:rPr lang="fr-FR" sz="1600" b="1" u="sng" dirty="0">
                          <a:solidFill>
                            <a:srgbClr val="2A00B0"/>
                          </a:solidFill>
                        </a:rPr>
                        <a:t>100 %</a:t>
                      </a:r>
                    </a:p>
                    <a:p>
                      <a:pPr marL="285750" indent="-285750">
                        <a:buFont typeface="Courier New" panose="02070309020205020404" pitchFamily="49" charset="0"/>
                        <a:buChar char="o"/>
                      </a:pPr>
                      <a:r>
                        <a:rPr lang="fr-FR" sz="1600" b="1" dirty="0"/>
                        <a:t>7</a:t>
                      </a:r>
                      <a:r>
                        <a:rPr lang="fr-FR" sz="1600" dirty="0"/>
                        <a:t> LPO sur </a:t>
                      </a:r>
                      <a:r>
                        <a:rPr lang="fr-FR" sz="1600" b="1" dirty="0"/>
                        <a:t>7</a:t>
                      </a:r>
                      <a:r>
                        <a:rPr lang="fr-FR" sz="1600" dirty="0"/>
                        <a:t> soit </a:t>
                      </a:r>
                      <a:r>
                        <a:rPr lang="fr-FR" sz="1600" b="1" u="sng" dirty="0">
                          <a:solidFill>
                            <a:srgbClr val="2A00B0"/>
                          </a:solidFill>
                        </a:rPr>
                        <a:t>100 %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600" b="1" kern="1200" dirty="0">
                          <a:solidFill>
                            <a:schemeClr val="dk1"/>
                          </a:solidFill>
                          <a:latin typeface="+mn-lt"/>
                          <a:ea typeface="+mn-ea"/>
                          <a:cs typeface="+mn-cs"/>
                        </a:rPr>
                        <a:t>3 LP sur 5 </a:t>
                      </a:r>
                      <a:r>
                        <a:rPr lang="fr-FR" sz="1600" dirty="0"/>
                        <a:t>soit </a:t>
                      </a:r>
                      <a:r>
                        <a:rPr lang="fr-FR" sz="1600" b="1" u="sng" dirty="0">
                          <a:solidFill>
                            <a:srgbClr val="2A00B0"/>
                          </a:solidFill>
                        </a:rPr>
                        <a:t>60 %</a:t>
                      </a:r>
                      <a:endParaRPr lang="fr-FR" sz="1600" b="1" kern="1200" dirty="0">
                        <a:solidFill>
                          <a:schemeClr val="dk1"/>
                        </a:solidFill>
                        <a:latin typeface="+mn-lt"/>
                        <a:ea typeface="+mn-ea"/>
                        <a:cs typeface="+mn-cs"/>
                      </a:endParaRPr>
                    </a:p>
                    <a:p>
                      <a:endParaRPr lang="fr-FR" sz="1600" dirty="0"/>
                    </a:p>
                  </a:txBody>
                  <a:tcPr/>
                </a:tc>
                <a:extLst>
                  <a:ext uri="{0D108BD9-81ED-4DB2-BD59-A6C34878D82A}">
                    <a16:rowId xmlns:a16="http://schemas.microsoft.com/office/drawing/2014/main" val="2225299119"/>
                  </a:ext>
                </a:extLst>
              </a:tr>
            </a:tbl>
          </a:graphicData>
        </a:graphic>
      </p:graphicFrame>
      <p:sp>
        <p:nvSpPr>
          <p:cNvPr id="8" name="Titre 1">
            <a:extLst>
              <a:ext uri="{FF2B5EF4-FFF2-40B4-BE49-F238E27FC236}">
                <a16:creationId xmlns:a16="http://schemas.microsoft.com/office/drawing/2014/main" id="{0DD326BE-7C6E-47CE-B3AF-08FEAEBD10A8}"/>
              </a:ext>
            </a:extLst>
          </p:cNvPr>
          <p:cNvSpPr>
            <a:spLocks noGrp="1"/>
          </p:cNvSpPr>
          <p:nvPr>
            <p:ph type="title"/>
          </p:nvPr>
        </p:nvSpPr>
        <p:spPr>
          <a:xfrm>
            <a:off x="709612" y="319595"/>
            <a:ext cx="10772775" cy="760540"/>
          </a:xfrm>
        </p:spPr>
        <p:txBody>
          <a:bodyPr/>
          <a:lstStyle/>
          <a:p>
            <a:pPr algn="ctr"/>
            <a:r>
              <a:rPr lang="fr-FR" sz="3000" b="1" dirty="0">
                <a:solidFill>
                  <a:srgbClr val="2A00B0"/>
                </a:solidFill>
                <a:latin typeface="Calibri Light" panose="020F0302020204030204"/>
              </a:rPr>
              <a:t>Guadeloupe - Les cordées de la réussite en chiffres </a:t>
            </a:r>
          </a:p>
        </p:txBody>
      </p:sp>
      <p:pic>
        <p:nvPicPr>
          <p:cNvPr id="9" name="Image 8">
            <a:extLst>
              <a:ext uri="{FF2B5EF4-FFF2-40B4-BE49-F238E27FC236}">
                <a16:creationId xmlns:a16="http://schemas.microsoft.com/office/drawing/2014/main" id="{B8CE5D26-B8F6-40EC-86D2-118D8E144260}"/>
              </a:ext>
            </a:extLst>
          </p:cNvPr>
          <p:cNvPicPr>
            <a:picLocks noChangeAspect="1"/>
          </p:cNvPicPr>
          <p:nvPr/>
        </p:nvPicPr>
        <p:blipFill>
          <a:blip r:embed="rId2"/>
          <a:stretch>
            <a:fillRect/>
          </a:stretch>
        </p:blipFill>
        <p:spPr>
          <a:xfrm>
            <a:off x="9105900" y="3553970"/>
            <a:ext cx="2012437" cy="923136"/>
          </a:xfrm>
          <a:prstGeom prst="rect">
            <a:avLst/>
          </a:prstGeom>
        </p:spPr>
      </p:pic>
      <p:sp>
        <p:nvSpPr>
          <p:cNvPr id="2" name="Espace réservé du pied de page 1">
            <a:extLst>
              <a:ext uri="{FF2B5EF4-FFF2-40B4-BE49-F238E27FC236}">
                <a16:creationId xmlns:a16="http://schemas.microsoft.com/office/drawing/2014/main" id="{B3378AA6-27B1-42B3-8618-16391E97235E}"/>
              </a:ext>
            </a:extLst>
          </p:cNvPr>
          <p:cNvSpPr>
            <a:spLocks noGrp="1"/>
          </p:cNvSpPr>
          <p:nvPr>
            <p:ph type="ftr" sz="quarter" idx="11"/>
          </p:nvPr>
        </p:nvSpPr>
        <p:spPr>
          <a:xfrm>
            <a:off x="2857500" y="6590024"/>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819002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88ED580-01A7-443E-98EA-5FB2FC3614FA}"/>
              </a:ext>
            </a:extLst>
          </p:cNvPr>
          <p:cNvGrpSpPr/>
          <p:nvPr/>
        </p:nvGrpSpPr>
        <p:grpSpPr>
          <a:xfrm>
            <a:off x="-1245735" y="23656"/>
            <a:ext cx="12484021" cy="6726027"/>
            <a:chOff x="210047" y="70824"/>
            <a:chExt cx="12484021" cy="7531012"/>
          </a:xfrm>
        </p:grpSpPr>
        <p:pic>
          <p:nvPicPr>
            <p:cNvPr id="12" name="Picture 2" descr="Carte des communes de la Guadeloupe">
              <a:extLst>
                <a:ext uri="{FF2B5EF4-FFF2-40B4-BE49-F238E27FC236}">
                  <a16:creationId xmlns:a16="http://schemas.microsoft.com/office/drawing/2014/main" id="{E7A03230-072D-4BD2-876D-2D1EEB476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736" y="746114"/>
              <a:ext cx="10279332" cy="685572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a:extLst>
                <a:ext uri="{FF2B5EF4-FFF2-40B4-BE49-F238E27FC236}">
                  <a16:creationId xmlns:a16="http://schemas.microsoft.com/office/drawing/2014/main" id="{46A2F529-C3F4-4142-9ED9-0100DDC73F7F}"/>
                </a:ext>
              </a:extLst>
            </p:cNvPr>
            <p:cNvCxnSpPr>
              <a:cxnSpLocks/>
            </p:cNvCxnSpPr>
            <p:nvPr/>
          </p:nvCxnSpPr>
          <p:spPr>
            <a:xfrm>
              <a:off x="3229667" y="5858615"/>
              <a:ext cx="868010" cy="359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B4095583-167B-4E95-A71B-64F56A65FE31}"/>
                </a:ext>
              </a:extLst>
            </p:cNvPr>
            <p:cNvSpPr txBox="1"/>
            <p:nvPr/>
          </p:nvSpPr>
          <p:spPr>
            <a:xfrm>
              <a:off x="732576" y="5427851"/>
              <a:ext cx="2529496" cy="344612"/>
            </a:xfrm>
            <a:prstGeom prst="rect">
              <a:avLst/>
            </a:prstGeom>
            <a:noFill/>
            <a:ln>
              <a:solidFill>
                <a:schemeClr val="tx1"/>
              </a:solidFill>
            </a:ln>
          </p:spPr>
          <p:txBody>
            <a:bodyPr wrap="square" rtlCol="0">
              <a:spAutoFit/>
            </a:bodyPr>
            <a:lstStyle/>
            <a:p>
              <a:r>
                <a:rPr lang="fr-FR" sz="1200" b="1" dirty="0">
                  <a:highlight>
                    <a:srgbClr val="00FFFF"/>
                  </a:highlight>
                </a:rPr>
                <a:t>L’ambition de la Réussite </a:t>
              </a:r>
              <a:r>
                <a:rPr lang="fr-FR" sz="1200" dirty="0">
                  <a:highlight>
                    <a:srgbClr val="00FFFF"/>
                  </a:highlight>
                </a:rPr>
                <a:t>(G </a:t>
              </a:r>
              <a:r>
                <a:rPr lang="fr-FR" sz="1200" dirty="0" err="1">
                  <a:highlight>
                    <a:srgbClr val="00FFFF"/>
                  </a:highlight>
                </a:rPr>
                <a:t>Reache</a:t>
              </a:r>
              <a:r>
                <a:rPr lang="fr-FR" sz="1400" dirty="0">
                  <a:highlight>
                    <a:srgbClr val="00FFFF"/>
                  </a:highlight>
                </a:rPr>
                <a:t>)</a:t>
              </a:r>
            </a:p>
          </p:txBody>
        </p:sp>
        <p:cxnSp>
          <p:nvCxnSpPr>
            <p:cNvPr id="15" name="Connecteur droit avec flèche 14">
              <a:extLst>
                <a:ext uri="{FF2B5EF4-FFF2-40B4-BE49-F238E27FC236}">
                  <a16:creationId xmlns:a16="http://schemas.microsoft.com/office/drawing/2014/main" id="{58CC7AA1-132D-49CE-AAB9-6E3C0274BB0A}"/>
                </a:ext>
              </a:extLst>
            </p:cNvPr>
            <p:cNvCxnSpPr>
              <a:cxnSpLocks/>
            </p:cNvCxnSpPr>
            <p:nvPr/>
          </p:nvCxnSpPr>
          <p:spPr>
            <a:xfrm flipV="1">
              <a:off x="3045042" y="4189439"/>
              <a:ext cx="309144" cy="353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F8DBCC3-CA8D-43D6-AB57-4FF636ABB248}"/>
                </a:ext>
              </a:extLst>
            </p:cNvPr>
            <p:cNvSpPr txBox="1"/>
            <p:nvPr/>
          </p:nvSpPr>
          <p:spPr>
            <a:xfrm>
              <a:off x="1924234" y="1952348"/>
              <a:ext cx="3469263" cy="516918"/>
            </a:xfrm>
            <a:prstGeom prst="rect">
              <a:avLst/>
            </a:prstGeom>
            <a:noFill/>
            <a:ln>
              <a:solidFill>
                <a:schemeClr val="tx1"/>
              </a:solidFill>
            </a:ln>
          </p:spPr>
          <p:txBody>
            <a:bodyPr wrap="square" rtlCol="0">
              <a:spAutoFit/>
            </a:bodyPr>
            <a:lstStyle/>
            <a:p>
              <a:r>
                <a:rPr lang="fr-FR" sz="1200" b="1" dirty="0" err="1">
                  <a:highlight>
                    <a:srgbClr val="00FFFF"/>
                  </a:highlight>
                </a:rPr>
                <a:t>Juminer</a:t>
              </a:r>
              <a:r>
                <a:rPr lang="fr-FR" sz="1200" b="1" dirty="0">
                  <a:highlight>
                    <a:srgbClr val="00FFFF"/>
                  </a:highlight>
                </a:rPr>
                <a:t> OCRE (Oser Croire Réussir Exceller)  LP </a:t>
              </a:r>
              <a:r>
                <a:rPr lang="fr-FR" sz="1200" b="1" dirty="0" err="1">
                  <a:highlight>
                    <a:srgbClr val="00FFFF"/>
                  </a:highlight>
                </a:rPr>
                <a:t>Juminer</a:t>
              </a:r>
              <a:endParaRPr lang="fr-GP" sz="1000" dirty="0"/>
            </a:p>
          </p:txBody>
        </p:sp>
        <p:cxnSp>
          <p:nvCxnSpPr>
            <p:cNvPr id="17" name="Connecteur droit avec flèche 16">
              <a:extLst>
                <a:ext uri="{FF2B5EF4-FFF2-40B4-BE49-F238E27FC236}">
                  <a16:creationId xmlns:a16="http://schemas.microsoft.com/office/drawing/2014/main" id="{03DE1D80-5A29-4D78-9F99-1E7CED8F2F45}"/>
                </a:ext>
              </a:extLst>
            </p:cNvPr>
            <p:cNvCxnSpPr>
              <a:cxnSpLocks/>
            </p:cNvCxnSpPr>
            <p:nvPr/>
          </p:nvCxnSpPr>
          <p:spPr>
            <a:xfrm>
              <a:off x="4522480" y="2582215"/>
              <a:ext cx="228971" cy="907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EDACD71-5FC3-461A-9F03-A300765C9B43}"/>
                </a:ext>
              </a:extLst>
            </p:cNvPr>
            <p:cNvSpPr txBox="1"/>
            <p:nvPr/>
          </p:nvSpPr>
          <p:spPr>
            <a:xfrm>
              <a:off x="232616" y="2873506"/>
              <a:ext cx="2674012" cy="344612"/>
            </a:xfrm>
            <a:prstGeom prst="rect">
              <a:avLst/>
            </a:prstGeom>
            <a:noFill/>
            <a:ln>
              <a:solidFill>
                <a:schemeClr val="tx1"/>
              </a:solidFill>
            </a:ln>
          </p:spPr>
          <p:txBody>
            <a:bodyPr wrap="square" rtlCol="0">
              <a:spAutoFit/>
            </a:bodyPr>
            <a:lstStyle/>
            <a:p>
              <a:r>
                <a:rPr lang="fr-FR" sz="1200" b="1" dirty="0">
                  <a:highlight>
                    <a:srgbClr val="00FFFF"/>
                  </a:highlight>
                </a:rPr>
                <a:t>En Route vers l’excellence </a:t>
              </a:r>
              <a:r>
                <a:rPr lang="fr-FR" sz="1200" dirty="0">
                  <a:highlight>
                    <a:srgbClr val="00FFFF"/>
                  </a:highlight>
                </a:rPr>
                <a:t>(C Coeffin</a:t>
              </a:r>
              <a:r>
                <a:rPr lang="fr-FR" sz="1400" dirty="0">
                  <a:highlight>
                    <a:srgbClr val="00FFFF"/>
                  </a:highlight>
                </a:rPr>
                <a:t>)  </a:t>
              </a:r>
            </a:p>
          </p:txBody>
        </p:sp>
        <p:cxnSp>
          <p:nvCxnSpPr>
            <p:cNvPr id="19" name="Connecteur droit avec flèche 18">
              <a:extLst>
                <a:ext uri="{FF2B5EF4-FFF2-40B4-BE49-F238E27FC236}">
                  <a16:creationId xmlns:a16="http://schemas.microsoft.com/office/drawing/2014/main" id="{0221C9AC-BA78-4105-B4EA-0F38C9B2EF73}"/>
                </a:ext>
              </a:extLst>
            </p:cNvPr>
            <p:cNvCxnSpPr>
              <a:cxnSpLocks/>
            </p:cNvCxnSpPr>
            <p:nvPr/>
          </p:nvCxnSpPr>
          <p:spPr>
            <a:xfrm flipH="1">
              <a:off x="7114108" y="2103593"/>
              <a:ext cx="1020639" cy="7921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82DB938-12A4-4C91-9B5D-0C70E6E48287}"/>
                </a:ext>
              </a:extLst>
            </p:cNvPr>
            <p:cNvCxnSpPr>
              <a:cxnSpLocks/>
            </p:cNvCxnSpPr>
            <p:nvPr/>
          </p:nvCxnSpPr>
          <p:spPr>
            <a:xfrm>
              <a:off x="5270094" y="1717843"/>
              <a:ext cx="1033189" cy="1852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63A476A0-847C-490C-888D-8905EE176B92}"/>
                </a:ext>
              </a:extLst>
            </p:cNvPr>
            <p:cNvSpPr txBox="1"/>
            <p:nvPr/>
          </p:nvSpPr>
          <p:spPr>
            <a:xfrm>
              <a:off x="1569622" y="1184253"/>
              <a:ext cx="3986596" cy="723685"/>
            </a:xfrm>
            <a:prstGeom prst="rect">
              <a:avLst/>
            </a:prstGeom>
            <a:noFill/>
            <a:ln>
              <a:solidFill>
                <a:schemeClr val="tx1"/>
              </a:solidFill>
            </a:ln>
          </p:spPr>
          <p:txBody>
            <a:bodyPr wrap="square" rtlCol="0">
              <a:spAutoFit/>
            </a:bodyPr>
            <a:lstStyle/>
            <a:p>
              <a:r>
                <a:rPr lang="fr-FR" sz="1200" b="1" dirty="0" err="1">
                  <a:highlight>
                    <a:srgbClr val="00FFFF"/>
                  </a:highlight>
                </a:rPr>
                <a:t>CPGOuverts</a:t>
              </a:r>
              <a:r>
                <a:rPr lang="fr-FR" sz="1200" b="1" dirty="0">
                  <a:highlight>
                    <a:srgbClr val="00FFFF"/>
                  </a:highlight>
                </a:rPr>
                <a:t> (LGT </a:t>
              </a:r>
              <a:r>
                <a:rPr lang="fr-FR" sz="1200" b="1" dirty="0" err="1">
                  <a:highlight>
                    <a:srgbClr val="00FFFF"/>
                  </a:highlight>
                </a:rPr>
                <a:t>Baimbridge</a:t>
              </a:r>
              <a:r>
                <a:rPr lang="fr-FR" sz="1200" b="1" dirty="0">
                  <a:highlight>
                    <a:srgbClr val="00FFFF"/>
                  </a:highlight>
                </a:rPr>
                <a:t>)</a:t>
              </a:r>
            </a:p>
            <a:p>
              <a:r>
                <a:rPr lang="fr-FR" sz="1200" b="1" dirty="0">
                  <a:highlight>
                    <a:srgbClr val="00FFFF"/>
                  </a:highlight>
                </a:rPr>
                <a:t>En route vers les Sections de Techniciens supérieurs</a:t>
              </a:r>
            </a:p>
            <a:p>
              <a:r>
                <a:rPr lang="fr-FR" sz="1200" b="1" dirty="0">
                  <a:highlight>
                    <a:srgbClr val="00FFFF"/>
                  </a:highlight>
                </a:rPr>
                <a:t>En route vers les grandes écoles scientifiques</a:t>
              </a:r>
            </a:p>
          </p:txBody>
        </p:sp>
        <p:sp>
          <p:nvSpPr>
            <p:cNvPr id="23" name="ZoneTexte 22">
              <a:extLst>
                <a:ext uri="{FF2B5EF4-FFF2-40B4-BE49-F238E27FC236}">
                  <a16:creationId xmlns:a16="http://schemas.microsoft.com/office/drawing/2014/main" id="{EB3A996A-3933-4F61-9193-4AF38EEAAAEE}"/>
                </a:ext>
              </a:extLst>
            </p:cNvPr>
            <p:cNvSpPr txBox="1"/>
            <p:nvPr/>
          </p:nvSpPr>
          <p:spPr>
            <a:xfrm>
              <a:off x="6835691" y="287190"/>
              <a:ext cx="4524861" cy="551380"/>
            </a:xfrm>
            <a:prstGeom prst="rect">
              <a:avLst/>
            </a:prstGeom>
            <a:noFill/>
            <a:ln>
              <a:solidFill>
                <a:schemeClr val="tx1"/>
              </a:solidFill>
            </a:ln>
          </p:spPr>
          <p:txBody>
            <a:bodyPr wrap="square" rtlCol="0">
              <a:spAutoFit/>
            </a:bodyPr>
            <a:lstStyle/>
            <a:p>
              <a:r>
                <a:rPr lang="fr-FR" sz="1200" b="1" dirty="0">
                  <a:highlight>
                    <a:srgbClr val="00FFFF"/>
                  </a:highlight>
                </a:rPr>
                <a:t>En route vers l'excellence (LPO Nord Grande-Terre)</a:t>
              </a:r>
            </a:p>
            <a:p>
              <a:r>
                <a:rPr lang="fr-FR" sz="1400" dirty="0"/>
                <a:t> </a:t>
              </a:r>
              <a:endParaRPr lang="fr-FR" sz="1000" kern="1200" dirty="0">
                <a:latin typeface="+mn-lt"/>
                <a:ea typeface="+mn-ea"/>
                <a:cs typeface="+mn-cs"/>
              </a:endParaRPr>
            </a:p>
          </p:txBody>
        </p:sp>
        <p:sp>
          <p:nvSpPr>
            <p:cNvPr id="24" name="ZoneTexte 23">
              <a:extLst>
                <a:ext uri="{FF2B5EF4-FFF2-40B4-BE49-F238E27FC236}">
                  <a16:creationId xmlns:a16="http://schemas.microsoft.com/office/drawing/2014/main" id="{376E19AA-6855-4192-9244-0FC1F3FE2662}"/>
                </a:ext>
              </a:extLst>
            </p:cNvPr>
            <p:cNvSpPr txBox="1"/>
            <p:nvPr/>
          </p:nvSpPr>
          <p:spPr>
            <a:xfrm>
              <a:off x="9098121" y="2272433"/>
              <a:ext cx="3504376" cy="310151"/>
            </a:xfrm>
            <a:prstGeom prst="rect">
              <a:avLst/>
            </a:prstGeom>
            <a:noFill/>
            <a:ln>
              <a:solidFill>
                <a:schemeClr val="tx1"/>
              </a:solidFill>
            </a:ln>
          </p:spPr>
          <p:txBody>
            <a:bodyPr wrap="square" rtlCol="0">
              <a:spAutoFit/>
            </a:bodyPr>
            <a:lstStyle/>
            <a:p>
              <a:r>
                <a:rPr lang="fr-FR" sz="1200" b="1" dirty="0">
                  <a:highlight>
                    <a:srgbClr val="00FFFF"/>
                  </a:highlight>
                </a:rPr>
                <a:t>Programme d'étude intégré PEI</a:t>
              </a:r>
              <a:r>
                <a:rPr lang="fr-FR" sz="1200" dirty="0">
                  <a:highlight>
                    <a:srgbClr val="00FFFF"/>
                  </a:highlight>
                </a:rPr>
                <a:t>) </a:t>
              </a:r>
              <a:r>
                <a:rPr lang="fr-FR" sz="1200" b="1" dirty="0">
                  <a:highlight>
                    <a:srgbClr val="00FFFF"/>
                  </a:highlight>
                </a:rPr>
                <a:t>(IEP Lille)</a:t>
              </a:r>
            </a:p>
          </p:txBody>
        </p:sp>
        <p:pic>
          <p:nvPicPr>
            <p:cNvPr id="27" name="Image 26" descr="Une image contenant carte&#10;&#10;Description générée automatiquement">
              <a:extLst>
                <a:ext uri="{FF2B5EF4-FFF2-40B4-BE49-F238E27FC236}">
                  <a16:creationId xmlns:a16="http://schemas.microsoft.com/office/drawing/2014/main" id="{4E0C4530-7BE3-49CF-8D76-4CC7DBEC86D2}"/>
                </a:ext>
              </a:extLst>
            </p:cNvPr>
            <p:cNvPicPr>
              <a:picLocks noChangeAspect="1"/>
            </p:cNvPicPr>
            <p:nvPr/>
          </p:nvPicPr>
          <p:blipFill rotWithShape="1">
            <a:blip r:embed="rId3">
              <a:extLst>
                <a:ext uri="{28A0092B-C50C-407E-A947-70E740481C1C}">
                  <a14:useLocalDpi xmlns:a14="http://schemas.microsoft.com/office/drawing/2010/main" val="0"/>
                </a:ext>
              </a:extLst>
            </a:blip>
            <a:srcRect b="25107"/>
            <a:stretch/>
          </p:blipFill>
          <p:spPr>
            <a:xfrm>
              <a:off x="210047" y="70824"/>
              <a:ext cx="1323264" cy="1284663"/>
            </a:xfrm>
            <a:prstGeom prst="rect">
              <a:avLst/>
            </a:prstGeom>
            <a:ln>
              <a:solidFill>
                <a:schemeClr val="tx1"/>
              </a:solidFill>
            </a:ln>
          </p:spPr>
        </p:pic>
        <p:cxnSp>
          <p:nvCxnSpPr>
            <p:cNvPr id="29" name="Connecteur droit avec flèche 28">
              <a:extLst>
                <a:ext uri="{FF2B5EF4-FFF2-40B4-BE49-F238E27FC236}">
                  <a16:creationId xmlns:a16="http://schemas.microsoft.com/office/drawing/2014/main" id="{DA8C8549-EBCF-452C-AD65-D85A32E5C239}"/>
                </a:ext>
              </a:extLst>
            </p:cNvPr>
            <p:cNvCxnSpPr>
              <a:cxnSpLocks/>
            </p:cNvCxnSpPr>
            <p:nvPr/>
          </p:nvCxnSpPr>
          <p:spPr>
            <a:xfrm flipH="1" flipV="1">
              <a:off x="6949663" y="3471208"/>
              <a:ext cx="2955963" cy="14729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16C5B15C-9E9C-4620-B78A-E7B631E20D16}"/>
                </a:ext>
              </a:extLst>
            </p:cNvPr>
            <p:cNvCxnSpPr>
              <a:cxnSpLocks/>
              <a:stCxn id="23" idx="1"/>
            </p:cNvCxnSpPr>
            <p:nvPr/>
          </p:nvCxnSpPr>
          <p:spPr>
            <a:xfrm flipH="1">
              <a:off x="6538375" y="562881"/>
              <a:ext cx="297316" cy="1436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ZoneTexte 33">
            <a:extLst>
              <a:ext uri="{FF2B5EF4-FFF2-40B4-BE49-F238E27FC236}">
                <a16:creationId xmlns:a16="http://schemas.microsoft.com/office/drawing/2014/main" id="{3E0BB503-3354-4893-874D-66C49577F752}"/>
              </a:ext>
            </a:extLst>
          </p:cNvPr>
          <p:cNvSpPr txBox="1"/>
          <p:nvPr/>
        </p:nvSpPr>
        <p:spPr>
          <a:xfrm>
            <a:off x="8381917" y="3760162"/>
            <a:ext cx="2685231" cy="1231106"/>
          </a:xfrm>
          <a:prstGeom prst="rect">
            <a:avLst/>
          </a:prstGeom>
          <a:noFill/>
          <a:ln>
            <a:solidFill>
              <a:schemeClr val="tx1"/>
            </a:solidFill>
          </a:ln>
        </p:spPr>
        <p:txBody>
          <a:bodyPr wrap="square" rtlCol="0">
            <a:spAutoFit/>
          </a:bodyPr>
          <a:lstStyle/>
          <a:p>
            <a:r>
              <a:rPr lang="fr-FR" sz="1400" b="1" dirty="0">
                <a:highlight>
                  <a:srgbClr val="00FFFF"/>
                </a:highlight>
              </a:rPr>
              <a:t> Innover pour inventer la mode du futur</a:t>
            </a:r>
          </a:p>
          <a:p>
            <a:r>
              <a:rPr lang="fr-FR" sz="1400" b="1" dirty="0">
                <a:highlight>
                  <a:srgbClr val="00FFFF"/>
                </a:highlight>
              </a:rPr>
              <a:t> Les chevaliers de la réussite </a:t>
            </a:r>
            <a:r>
              <a:rPr lang="fr-FR" sz="1200" dirty="0">
                <a:highlight>
                  <a:srgbClr val="00FFFF"/>
                </a:highlight>
              </a:rPr>
              <a:t>(</a:t>
            </a:r>
            <a:r>
              <a:rPr lang="fr-FR" sz="1200" kern="1200" dirty="0">
                <a:solidFill>
                  <a:schemeClr val="dk1"/>
                </a:solidFill>
                <a:highlight>
                  <a:srgbClr val="00FFFF"/>
                </a:highlight>
                <a:latin typeface="+mn-lt"/>
                <a:ea typeface="+mn-ea"/>
                <a:cs typeface="+mn-cs"/>
              </a:rPr>
              <a:t>LPO Chevalier de Saint-Georges)</a:t>
            </a:r>
          </a:p>
          <a:p>
            <a:r>
              <a:rPr lang="fr-FR" sz="1000" dirty="0"/>
              <a:t>*</a:t>
            </a:r>
          </a:p>
          <a:p>
            <a:r>
              <a:rPr lang="fr-FR" sz="1000" dirty="0"/>
              <a:t>*</a:t>
            </a:r>
          </a:p>
        </p:txBody>
      </p:sp>
      <p:sp>
        <p:nvSpPr>
          <p:cNvPr id="36" name="ZoneTexte 35">
            <a:extLst>
              <a:ext uri="{FF2B5EF4-FFF2-40B4-BE49-F238E27FC236}">
                <a16:creationId xmlns:a16="http://schemas.microsoft.com/office/drawing/2014/main" id="{A94E7C53-F3C6-4CD8-A5D4-B3AF7F126349}"/>
              </a:ext>
            </a:extLst>
          </p:cNvPr>
          <p:cNvSpPr txBox="1"/>
          <p:nvPr/>
        </p:nvSpPr>
        <p:spPr>
          <a:xfrm>
            <a:off x="-156001" y="5688551"/>
            <a:ext cx="2463400" cy="492443"/>
          </a:xfrm>
          <a:prstGeom prst="rect">
            <a:avLst/>
          </a:prstGeom>
          <a:noFill/>
          <a:ln>
            <a:solidFill>
              <a:schemeClr val="tx1"/>
            </a:solidFill>
          </a:ln>
        </p:spPr>
        <p:txBody>
          <a:bodyPr wrap="square" rtlCol="0">
            <a:spAutoFit/>
          </a:bodyPr>
          <a:lstStyle/>
          <a:p>
            <a:r>
              <a:rPr lang="fr-FR" sz="1200" b="1" dirty="0">
                <a:highlight>
                  <a:srgbClr val="00FFFF"/>
                </a:highlight>
              </a:rPr>
              <a:t>Penser mon avenir avec les autres </a:t>
            </a:r>
            <a:r>
              <a:rPr lang="fr-FR" sz="1200" dirty="0">
                <a:highlight>
                  <a:srgbClr val="00FFFF"/>
                </a:highlight>
              </a:rPr>
              <a:t>(R G </a:t>
            </a:r>
            <a:r>
              <a:rPr lang="fr-FR" sz="1200" dirty="0" err="1">
                <a:highlight>
                  <a:srgbClr val="00FFFF"/>
                </a:highlight>
              </a:rPr>
              <a:t>Nicolo</a:t>
            </a:r>
            <a:r>
              <a:rPr lang="fr-FR" sz="1400" dirty="0">
                <a:highlight>
                  <a:srgbClr val="00FFFF"/>
                </a:highlight>
              </a:rPr>
              <a:t>)</a:t>
            </a:r>
          </a:p>
        </p:txBody>
      </p:sp>
      <p:cxnSp>
        <p:nvCxnSpPr>
          <p:cNvPr id="60" name="Connecteur droit avec flèche 59">
            <a:extLst>
              <a:ext uri="{FF2B5EF4-FFF2-40B4-BE49-F238E27FC236}">
                <a16:creationId xmlns:a16="http://schemas.microsoft.com/office/drawing/2014/main" id="{C1FBAD70-FE53-4944-AA15-227DBAA8AFDE}"/>
              </a:ext>
            </a:extLst>
          </p:cNvPr>
          <p:cNvCxnSpPr>
            <a:cxnSpLocks/>
          </p:cNvCxnSpPr>
          <p:nvPr/>
        </p:nvCxnSpPr>
        <p:spPr>
          <a:xfrm flipV="1">
            <a:off x="2340771" y="5509154"/>
            <a:ext cx="276965" cy="554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ZoneTexte 51">
            <a:extLst>
              <a:ext uri="{FF2B5EF4-FFF2-40B4-BE49-F238E27FC236}">
                <a16:creationId xmlns:a16="http://schemas.microsoft.com/office/drawing/2014/main" id="{2550145C-1105-49C2-A738-8D16FC10CDFA}"/>
              </a:ext>
            </a:extLst>
          </p:cNvPr>
          <p:cNvSpPr txBox="1"/>
          <p:nvPr/>
        </p:nvSpPr>
        <p:spPr>
          <a:xfrm>
            <a:off x="-1442374" y="3689648"/>
            <a:ext cx="2937316" cy="461665"/>
          </a:xfrm>
          <a:prstGeom prst="rect">
            <a:avLst/>
          </a:prstGeom>
          <a:noFill/>
          <a:ln>
            <a:solidFill>
              <a:schemeClr val="tx1"/>
            </a:solidFill>
          </a:ln>
        </p:spPr>
        <p:txBody>
          <a:bodyPr wrap="square" rtlCol="0">
            <a:spAutoFit/>
          </a:bodyPr>
          <a:lstStyle/>
          <a:p>
            <a:r>
              <a:rPr lang="fr-FR" sz="1200" b="1" dirty="0">
                <a:highlight>
                  <a:srgbClr val="00FFFF"/>
                </a:highlight>
              </a:rPr>
              <a:t>Pour une orientation réussie </a:t>
            </a:r>
            <a:r>
              <a:rPr lang="fr-FR" sz="1200" dirty="0">
                <a:highlight>
                  <a:srgbClr val="00FFFF"/>
                </a:highlight>
              </a:rPr>
              <a:t>LPO Pointe Noire</a:t>
            </a:r>
          </a:p>
        </p:txBody>
      </p:sp>
      <p:cxnSp>
        <p:nvCxnSpPr>
          <p:cNvPr id="56" name="Connecteur droit avec flèche 55">
            <a:extLst>
              <a:ext uri="{FF2B5EF4-FFF2-40B4-BE49-F238E27FC236}">
                <a16:creationId xmlns:a16="http://schemas.microsoft.com/office/drawing/2014/main" id="{B026A329-F7EC-46D1-8918-4F91FAD35A41}"/>
              </a:ext>
            </a:extLst>
          </p:cNvPr>
          <p:cNvCxnSpPr>
            <a:cxnSpLocks/>
          </p:cNvCxnSpPr>
          <p:nvPr/>
        </p:nvCxnSpPr>
        <p:spPr>
          <a:xfrm>
            <a:off x="1493584" y="2727514"/>
            <a:ext cx="2329052" cy="372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A0E2C9D9-D718-4D71-9FEC-8AE2CCF323A3}"/>
              </a:ext>
            </a:extLst>
          </p:cNvPr>
          <p:cNvSpPr txBox="1"/>
          <p:nvPr/>
        </p:nvSpPr>
        <p:spPr>
          <a:xfrm>
            <a:off x="6482326" y="1062471"/>
            <a:ext cx="2925285" cy="492443"/>
          </a:xfrm>
          <a:prstGeom prst="rect">
            <a:avLst/>
          </a:prstGeom>
          <a:noFill/>
          <a:ln>
            <a:solidFill>
              <a:schemeClr val="tx1"/>
            </a:solidFill>
          </a:ln>
        </p:spPr>
        <p:txBody>
          <a:bodyPr wrap="square" rtlCol="0">
            <a:spAutoFit/>
          </a:bodyPr>
          <a:lstStyle/>
          <a:p>
            <a:r>
              <a:rPr lang="fr-FR" sz="1200" b="1" dirty="0">
                <a:highlight>
                  <a:srgbClr val="00FFFF"/>
                </a:highlight>
              </a:rPr>
              <a:t>CAP SUP 2025 (LGT </a:t>
            </a:r>
            <a:r>
              <a:rPr lang="fr-FR" sz="1200" b="1" dirty="0" err="1">
                <a:highlight>
                  <a:srgbClr val="00FFFF"/>
                </a:highlight>
              </a:rPr>
              <a:t>Fleret</a:t>
            </a:r>
            <a:r>
              <a:rPr lang="fr-FR" sz="1200" b="1" dirty="0">
                <a:highlight>
                  <a:srgbClr val="00FFFF"/>
                </a:highlight>
              </a:rPr>
              <a:t>)</a:t>
            </a:r>
          </a:p>
          <a:p>
            <a:r>
              <a:rPr lang="fr-FR" sz="1400" dirty="0"/>
              <a:t> </a:t>
            </a:r>
            <a:endParaRPr lang="fr-FR" sz="1000" kern="1200" dirty="0">
              <a:latin typeface="+mn-lt"/>
              <a:ea typeface="+mn-ea"/>
              <a:cs typeface="+mn-cs"/>
            </a:endParaRPr>
          </a:p>
        </p:txBody>
      </p:sp>
      <p:cxnSp>
        <p:nvCxnSpPr>
          <p:cNvPr id="75" name="Connecteur droit avec flèche 74">
            <a:extLst>
              <a:ext uri="{FF2B5EF4-FFF2-40B4-BE49-F238E27FC236}">
                <a16:creationId xmlns:a16="http://schemas.microsoft.com/office/drawing/2014/main" id="{C192DF3A-37D2-48B8-81A9-3156E90CFBC1}"/>
              </a:ext>
            </a:extLst>
          </p:cNvPr>
          <p:cNvCxnSpPr>
            <a:cxnSpLocks/>
          </p:cNvCxnSpPr>
          <p:nvPr/>
        </p:nvCxnSpPr>
        <p:spPr>
          <a:xfrm flipH="1">
            <a:off x="5326010" y="2406098"/>
            <a:ext cx="2235020" cy="453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712EE9D7-0311-474F-BA36-6D24C0BE2C98}"/>
              </a:ext>
            </a:extLst>
          </p:cNvPr>
          <p:cNvCxnSpPr>
            <a:cxnSpLocks/>
          </p:cNvCxnSpPr>
          <p:nvPr/>
        </p:nvCxnSpPr>
        <p:spPr>
          <a:xfrm flipV="1">
            <a:off x="2694431" y="5205812"/>
            <a:ext cx="363890" cy="1002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ZoneTexte 87">
            <a:extLst>
              <a:ext uri="{FF2B5EF4-FFF2-40B4-BE49-F238E27FC236}">
                <a16:creationId xmlns:a16="http://schemas.microsoft.com/office/drawing/2014/main" id="{794892F9-10D5-4D0A-9C42-97725DBBA283}"/>
              </a:ext>
            </a:extLst>
          </p:cNvPr>
          <p:cNvSpPr txBox="1"/>
          <p:nvPr/>
        </p:nvSpPr>
        <p:spPr>
          <a:xfrm>
            <a:off x="9835448" y="902841"/>
            <a:ext cx="2051752" cy="415498"/>
          </a:xfrm>
          <a:prstGeom prst="rect">
            <a:avLst/>
          </a:prstGeom>
          <a:noFill/>
          <a:ln>
            <a:solidFill>
              <a:schemeClr val="tx1"/>
            </a:solidFill>
          </a:ln>
        </p:spPr>
        <p:txBody>
          <a:bodyPr wrap="square" rtlCol="0">
            <a:spAutoFit/>
          </a:bodyPr>
          <a:lstStyle/>
          <a:p>
            <a:r>
              <a:rPr lang="fr-FR" sz="1050" b="1" dirty="0">
                <a:highlight>
                  <a:srgbClr val="00FFFF"/>
                </a:highlight>
              </a:rPr>
              <a:t>EXCELLENCE ET PERSVERANCE LP L DELGRES</a:t>
            </a:r>
            <a:endParaRPr lang="fr-FR" sz="1050" dirty="0">
              <a:highlight>
                <a:srgbClr val="00FFFF"/>
              </a:highlight>
            </a:endParaRPr>
          </a:p>
        </p:txBody>
      </p:sp>
      <p:cxnSp>
        <p:nvCxnSpPr>
          <p:cNvPr id="89" name="Connecteur droit avec flèche 88">
            <a:extLst>
              <a:ext uri="{FF2B5EF4-FFF2-40B4-BE49-F238E27FC236}">
                <a16:creationId xmlns:a16="http://schemas.microsoft.com/office/drawing/2014/main" id="{08DE7446-CA7B-4247-9313-801A2599DFB0}"/>
              </a:ext>
            </a:extLst>
          </p:cNvPr>
          <p:cNvCxnSpPr>
            <a:cxnSpLocks/>
          </p:cNvCxnSpPr>
          <p:nvPr/>
        </p:nvCxnSpPr>
        <p:spPr>
          <a:xfrm flipH="1">
            <a:off x="6701413" y="963538"/>
            <a:ext cx="3201375" cy="14120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2" name="ZoneTexte 91">
            <a:extLst>
              <a:ext uri="{FF2B5EF4-FFF2-40B4-BE49-F238E27FC236}">
                <a16:creationId xmlns:a16="http://schemas.microsoft.com/office/drawing/2014/main" id="{08EECB98-4F5B-4570-BCC0-362360A90066}"/>
              </a:ext>
            </a:extLst>
          </p:cNvPr>
          <p:cNvSpPr txBox="1"/>
          <p:nvPr/>
        </p:nvSpPr>
        <p:spPr>
          <a:xfrm>
            <a:off x="8823046" y="5584261"/>
            <a:ext cx="2348083" cy="692497"/>
          </a:xfrm>
          <a:prstGeom prst="rect">
            <a:avLst/>
          </a:prstGeom>
          <a:noFill/>
          <a:ln>
            <a:solidFill>
              <a:schemeClr val="tx1"/>
            </a:solidFill>
          </a:ln>
        </p:spPr>
        <p:txBody>
          <a:bodyPr wrap="square" rtlCol="0">
            <a:spAutoFit/>
          </a:bodyPr>
          <a:lstStyle/>
          <a:p>
            <a:r>
              <a:rPr lang="fr-FR" sz="1300" b="1" dirty="0">
                <a:highlight>
                  <a:srgbClr val="00FFFF"/>
                </a:highlight>
              </a:rPr>
              <a:t>En route vers la biodiversité et le développement durable </a:t>
            </a:r>
            <a:r>
              <a:rPr lang="fr-FR" sz="1300" dirty="0">
                <a:highlight>
                  <a:srgbClr val="00FFFF"/>
                </a:highlight>
              </a:rPr>
              <a:t>(université des </a:t>
            </a:r>
            <a:r>
              <a:rPr lang="fr-FR" sz="1300" dirty="0" err="1">
                <a:highlight>
                  <a:srgbClr val="00FFFF"/>
                </a:highlight>
              </a:rPr>
              <a:t>antilles</a:t>
            </a:r>
            <a:r>
              <a:rPr lang="fr-FR" sz="1300" dirty="0">
                <a:highlight>
                  <a:srgbClr val="00FFFF"/>
                </a:highlight>
              </a:rPr>
              <a:t>)</a:t>
            </a:r>
          </a:p>
        </p:txBody>
      </p:sp>
      <p:cxnSp>
        <p:nvCxnSpPr>
          <p:cNvPr id="93" name="Connecteur droit avec flèche 92">
            <a:extLst>
              <a:ext uri="{FF2B5EF4-FFF2-40B4-BE49-F238E27FC236}">
                <a16:creationId xmlns:a16="http://schemas.microsoft.com/office/drawing/2014/main" id="{4C8CBA6E-7B13-4049-9D81-A3B75ED898E9}"/>
              </a:ext>
            </a:extLst>
          </p:cNvPr>
          <p:cNvCxnSpPr>
            <a:cxnSpLocks/>
          </p:cNvCxnSpPr>
          <p:nvPr/>
        </p:nvCxnSpPr>
        <p:spPr>
          <a:xfrm flipH="1" flipV="1">
            <a:off x="4896839" y="3529757"/>
            <a:ext cx="4424528" cy="20625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642AA6D4-1E1F-46F7-9542-A322159D7313}"/>
              </a:ext>
            </a:extLst>
          </p:cNvPr>
          <p:cNvSpPr txBox="1"/>
          <p:nvPr/>
        </p:nvSpPr>
        <p:spPr>
          <a:xfrm>
            <a:off x="9043557" y="2629055"/>
            <a:ext cx="2685231" cy="692497"/>
          </a:xfrm>
          <a:prstGeom prst="rect">
            <a:avLst/>
          </a:prstGeom>
          <a:noFill/>
          <a:ln>
            <a:solidFill>
              <a:schemeClr val="tx1"/>
            </a:solidFill>
          </a:ln>
        </p:spPr>
        <p:txBody>
          <a:bodyPr wrap="square" rtlCol="0">
            <a:spAutoFit/>
          </a:bodyPr>
          <a:lstStyle/>
          <a:p>
            <a:r>
              <a:rPr lang="fr-FR" sz="1300" b="1" dirty="0">
                <a:highlight>
                  <a:srgbClr val="00FFFF"/>
                </a:highlight>
              </a:rPr>
              <a:t>Construisons et défendons une ambition riche vers l'excellence  </a:t>
            </a:r>
            <a:r>
              <a:rPr lang="fr-FR" sz="1300" dirty="0">
                <a:highlight>
                  <a:srgbClr val="00FFFF"/>
                </a:highlight>
              </a:rPr>
              <a:t>(</a:t>
            </a:r>
            <a:r>
              <a:rPr lang="fr-FR" sz="1300" dirty="0" err="1">
                <a:highlight>
                  <a:srgbClr val="00FFFF"/>
                </a:highlight>
              </a:rPr>
              <a:t>Gerty</a:t>
            </a:r>
            <a:r>
              <a:rPr lang="fr-FR" sz="1300" dirty="0">
                <a:highlight>
                  <a:srgbClr val="00FFFF"/>
                </a:highlight>
              </a:rPr>
              <a:t> Archimède)</a:t>
            </a:r>
          </a:p>
        </p:txBody>
      </p:sp>
      <p:cxnSp>
        <p:nvCxnSpPr>
          <p:cNvPr id="41" name="Connecteur droit avec flèche 40">
            <a:extLst>
              <a:ext uri="{FF2B5EF4-FFF2-40B4-BE49-F238E27FC236}">
                <a16:creationId xmlns:a16="http://schemas.microsoft.com/office/drawing/2014/main" id="{317689D8-5608-4499-A00D-197C72262487}"/>
              </a:ext>
            </a:extLst>
          </p:cNvPr>
          <p:cNvCxnSpPr>
            <a:cxnSpLocks/>
          </p:cNvCxnSpPr>
          <p:nvPr/>
        </p:nvCxnSpPr>
        <p:spPr>
          <a:xfrm flipH="1">
            <a:off x="5477790" y="2810637"/>
            <a:ext cx="3515707" cy="34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90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576E8-9530-4084-9F07-C9ACB200F91D}"/>
              </a:ext>
            </a:extLst>
          </p:cNvPr>
          <p:cNvSpPr>
            <a:spLocks noGrp="1"/>
          </p:cNvSpPr>
          <p:nvPr>
            <p:ph type="ctrTitle"/>
          </p:nvPr>
        </p:nvSpPr>
        <p:spPr>
          <a:xfrm>
            <a:off x="843201" y="1890893"/>
            <a:ext cx="10782300" cy="1619764"/>
          </a:xfrm>
        </p:spPr>
        <p:txBody>
          <a:bodyPr>
            <a:normAutofit/>
          </a:bodyPr>
          <a:lstStyle/>
          <a:p>
            <a:pPr algn="ctr"/>
            <a:r>
              <a:rPr lang="fr-FR" sz="5000" b="1" dirty="0"/>
              <a:t>Evaluation des cordées</a:t>
            </a:r>
          </a:p>
        </p:txBody>
      </p:sp>
      <p:sp>
        <p:nvSpPr>
          <p:cNvPr id="3" name="Sous-titre 2">
            <a:extLst>
              <a:ext uri="{FF2B5EF4-FFF2-40B4-BE49-F238E27FC236}">
                <a16:creationId xmlns:a16="http://schemas.microsoft.com/office/drawing/2014/main" id="{43E872C7-3A2A-4563-A485-359D23AB4772}"/>
              </a:ext>
            </a:extLst>
          </p:cNvPr>
          <p:cNvSpPr>
            <a:spLocks noGrp="1"/>
          </p:cNvSpPr>
          <p:nvPr>
            <p:ph type="subTitle" idx="1"/>
          </p:nvPr>
        </p:nvSpPr>
        <p:spPr>
          <a:xfrm>
            <a:off x="4213934" y="5730195"/>
            <a:ext cx="4787284" cy="113532"/>
          </a:xfrm>
        </p:spPr>
        <p:txBody>
          <a:bodyPr>
            <a:normAutofit fontScale="25000" lnSpcReduction="20000"/>
          </a:bodyPr>
          <a:lstStyle/>
          <a:p>
            <a:endParaRPr lang="fr-FR" dirty="0"/>
          </a:p>
        </p:txBody>
      </p:sp>
      <p:pic>
        <p:nvPicPr>
          <p:cNvPr id="1026" name="Picture 2" descr="Cordées de la réussite : un engagement citoyen | ENSTA Paris">
            <a:extLst>
              <a:ext uri="{FF2B5EF4-FFF2-40B4-BE49-F238E27FC236}">
                <a16:creationId xmlns:a16="http://schemas.microsoft.com/office/drawing/2014/main" id="{B326BE45-1213-44A1-A7E1-94B284F4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3928813"/>
            <a:ext cx="6383045" cy="19149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70D80F9-2654-484E-BFE7-B83256B130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8974C81F-9999-4F36-8C73-104FE2F482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05F3A4F3-9FAE-4C72-82DE-109017AF3CDB}"/>
              </a:ext>
            </a:extLst>
          </p:cNvPr>
          <p:cNvPicPr/>
          <p:nvPr/>
        </p:nvPicPr>
        <p:blipFill>
          <a:blip r:embed="rId5"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4" name="Image 3">
            <a:extLst>
              <a:ext uri="{FF2B5EF4-FFF2-40B4-BE49-F238E27FC236}">
                <a16:creationId xmlns:a16="http://schemas.microsoft.com/office/drawing/2014/main" id="{1D56ED91-3B5B-4F1F-B37F-11594D7EED93}"/>
              </a:ext>
            </a:extLst>
          </p:cNvPr>
          <p:cNvPicPr>
            <a:picLocks noChangeAspect="1"/>
          </p:cNvPicPr>
          <p:nvPr/>
        </p:nvPicPr>
        <p:blipFill>
          <a:blip r:embed="rId6"/>
          <a:stretch>
            <a:fillRect/>
          </a:stretch>
        </p:blipFill>
        <p:spPr>
          <a:xfrm>
            <a:off x="6096000" y="22608"/>
            <a:ext cx="1857376" cy="1039035"/>
          </a:xfrm>
          <a:prstGeom prst="rect">
            <a:avLst/>
          </a:prstGeom>
        </p:spPr>
      </p:pic>
      <p:pic>
        <p:nvPicPr>
          <p:cNvPr id="8" name="Image 7">
            <a:extLst>
              <a:ext uri="{FF2B5EF4-FFF2-40B4-BE49-F238E27FC236}">
                <a16:creationId xmlns:a16="http://schemas.microsoft.com/office/drawing/2014/main" id="{5B4374A9-A3B0-4143-81B8-1D3CCD4FE0B4}"/>
              </a:ext>
            </a:extLst>
          </p:cNvPr>
          <p:cNvPicPr>
            <a:picLocks noChangeAspect="1"/>
          </p:cNvPicPr>
          <p:nvPr/>
        </p:nvPicPr>
        <p:blipFill>
          <a:blip r:embed="rId7"/>
          <a:stretch>
            <a:fillRect/>
          </a:stretch>
        </p:blipFill>
        <p:spPr>
          <a:xfrm>
            <a:off x="9001217" y="22608"/>
            <a:ext cx="1518821" cy="1039035"/>
          </a:xfrm>
          <a:prstGeom prst="rect">
            <a:avLst/>
          </a:prstGeom>
        </p:spPr>
      </p:pic>
    </p:spTree>
    <p:extLst>
      <p:ext uri="{BB962C8B-B14F-4D97-AF65-F5344CB8AC3E}">
        <p14:creationId xmlns:p14="http://schemas.microsoft.com/office/powerpoint/2010/main" val="257570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576E8-9530-4084-9F07-C9ACB200F91D}"/>
              </a:ext>
            </a:extLst>
          </p:cNvPr>
          <p:cNvSpPr>
            <a:spLocks noGrp="1"/>
          </p:cNvSpPr>
          <p:nvPr>
            <p:ph type="ctrTitle"/>
          </p:nvPr>
        </p:nvSpPr>
        <p:spPr>
          <a:xfrm>
            <a:off x="843201" y="1890893"/>
            <a:ext cx="10782300" cy="1619764"/>
          </a:xfrm>
        </p:spPr>
        <p:txBody>
          <a:bodyPr>
            <a:normAutofit/>
          </a:bodyPr>
          <a:lstStyle/>
          <a:p>
            <a:pPr algn="ctr"/>
            <a:r>
              <a:rPr lang="fr-FR" sz="5000" b="1" dirty="0"/>
              <a:t>Accueil des nouveaux</a:t>
            </a:r>
          </a:p>
        </p:txBody>
      </p:sp>
      <p:sp>
        <p:nvSpPr>
          <p:cNvPr id="3" name="Sous-titre 2">
            <a:extLst>
              <a:ext uri="{FF2B5EF4-FFF2-40B4-BE49-F238E27FC236}">
                <a16:creationId xmlns:a16="http://schemas.microsoft.com/office/drawing/2014/main" id="{43E872C7-3A2A-4563-A485-359D23AB4772}"/>
              </a:ext>
            </a:extLst>
          </p:cNvPr>
          <p:cNvSpPr>
            <a:spLocks noGrp="1"/>
          </p:cNvSpPr>
          <p:nvPr>
            <p:ph type="subTitle" idx="1"/>
          </p:nvPr>
        </p:nvSpPr>
        <p:spPr>
          <a:xfrm>
            <a:off x="4213934" y="5730195"/>
            <a:ext cx="4787284" cy="113532"/>
          </a:xfrm>
        </p:spPr>
        <p:txBody>
          <a:bodyPr>
            <a:normAutofit fontScale="25000" lnSpcReduction="20000"/>
          </a:bodyPr>
          <a:lstStyle/>
          <a:p>
            <a:endParaRPr lang="fr-FR" dirty="0"/>
          </a:p>
        </p:txBody>
      </p:sp>
      <p:pic>
        <p:nvPicPr>
          <p:cNvPr id="1026" name="Picture 2" descr="Cordées de la réussite : un engagement citoyen | ENSTA Paris">
            <a:extLst>
              <a:ext uri="{FF2B5EF4-FFF2-40B4-BE49-F238E27FC236}">
                <a16:creationId xmlns:a16="http://schemas.microsoft.com/office/drawing/2014/main" id="{B326BE45-1213-44A1-A7E1-94B284F4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3928813"/>
            <a:ext cx="6383045" cy="19149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70D80F9-2654-484E-BFE7-B83256B130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8974C81F-9999-4F36-8C73-104FE2F482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05F3A4F3-9FAE-4C72-82DE-109017AF3CDB}"/>
              </a:ext>
            </a:extLst>
          </p:cNvPr>
          <p:cNvPicPr/>
          <p:nvPr/>
        </p:nvPicPr>
        <p:blipFill>
          <a:blip r:embed="rId5"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4" name="Image 3">
            <a:extLst>
              <a:ext uri="{FF2B5EF4-FFF2-40B4-BE49-F238E27FC236}">
                <a16:creationId xmlns:a16="http://schemas.microsoft.com/office/drawing/2014/main" id="{1D56ED91-3B5B-4F1F-B37F-11594D7EED93}"/>
              </a:ext>
            </a:extLst>
          </p:cNvPr>
          <p:cNvPicPr>
            <a:picLocks noChangeAspect="1"/>
          </p:cNvPicPr>
          <p:nvPr/>
        </p:nvPicPr>
        <p:blipFill>
          <a:blip r:embed="rId6"/>
          <a:stretch>
            <a:fillRect/>
          </a:stretch>
        </p:blipFill>
        <p:spPr>
          <a:xfrm>
            <a:off x="6096000" y="22608"/>
            <a:ext cx="1857376" cy="1039035"/>
          </a:xfrm>
          <a:prstGeom prst="rect">
            <a:avLst/>
          </a:prstGeom>
        </p:spPr>
      </p:pic>
      <p:pic>
        <p:nvPicPr>
          <p:cNvPr id="8" name="Image 7">
            <a:extLst>
              <a:ext uri="{FF2B5EF4-FFF2-40B4-BE49-F238E27FC236}">
                <a16:creationId xmlns:a16="http://schemas.microsoft.com/office/drawing/2014/main" id="{5B4374A9-A3B0-4143-81B8-1D3CCD4FE0B4}"/>
              </a:ext>
            </a:extLst>
          </p:cNvPr>
          <p:cNvPicPr>
            <a:picLocks noChangeAspect="1"/>
          </p:cNvPicPr>
          <p:nvPr/>
        </p:nvPicPr>
        <p:blipFill>
          <a:blip r:embed="rId7"/>
          <a:stretch>
            <a:fillRect/>
          </a:stretch>
        </p:blipFill>
        <p:spPr>
          <a:xfrm>
            <a:off x="9001217" y="22608"/>
            <a:ext cx="1518821" cy="1039035"/>
          </a:xfrm>
          <a:prstGeom prst="rect">
            <a:avLst/>
          </a:prstGeom>
        </p:spPr>
      </p:pic>
    </p:spTree>
    <p:extLst>
      <p:ext uri="{BB962C8B-B14F-4D97-AF65-F5344CB8AC3E}">
        <p14:creationId xmlns:p14="http://schemas.microsoft.com/office/powerpoint/2010/main" val="1161380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dirty="0"/>
              <a:t>DGESCO B2-3 DGESIP MOSS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30</a:t>
            </a:fld>
            <a:endParaRPr lang="fr-FR" dirty="0"/>
          </a:p>
        </p:txBody>
      </p:sp>
      <p:sp>
        <p:nvSpPr>
          <p:cNvPr id="6" name="Espace réservé du texte 5"/>
          <p:cNvSpPr>
            <a:spLocks noGrp="1"/>
          </p:cNvSpPr>
          <p:nvPr>
            <p:ph type="body" sz="quarter" idx="13"/>
          </p:nvPr>
        </p:nvSpPr>
        <p:spPr>
          <a:xfrm>
            <a:off x="623392" y="1892830"/>
            <a:ext cx="11088608" cy="4512501"/>
          </a:xfrm>
        </p:spPr>
        <p:txBody>
          <a:bodyPr/>
          <a:lstStyle/>
          <a:p>
            <a:pPr marL="118530" lvl="2" indent="0" algn="just">
              <a:spcAft>
                <a:spcPts val="800"/>
              </a:spcAft>
              <a:buNone/>
            </a:pPr>
            <a:r>
              <a:rPr lang="fr-FR" sz="2133" b="1" dirty="0">
                <a:solidFill>
                  <a:srgbClr val="0000C4"/>
                </a:solidFill>
                <a:latin typeface="Marianne" panose="02000000000000000000" pitchFamily="2" charset="0"/>
              </a:rPr>
              <a:t>Axe 1 : Quels sont les effets </a:t>
            </a:r>
            <a:r>
              <a:rPr lang="fr-FR" sz="2133" dirty="0">
                <a:solidFill>
                  <a:srgbClr val="0000C4"/>
                </a:solidFill>
                <a:latin typeface="Marianne" panose="02000000000000000000" pitchFamily="2" charset="0"/>
              </a:rPr>
              <a:t>de la participation d’un élève à une Cordée </a:t>
            </a:r>
            <a:r>
              <a:rPr lang="fr-FR" sz="2133" b="1" dirty="0">
                <a:solidFill>
                  <a:srgbClr val="0000C4"/>
                </a:solidFill>
                <a:latin typeface="Marianne" panose="02000000000000000000" pitchFamily="2" charset="0"/>
              </a:rPr>
              <a:t>sur sa réussite dans l’enseignement supérieur ?</a:t>
            </a:r>
          </a:p>
          <a:p>
            <a:pPr marL="118530" lvl="2" indent="0" algn="just">
              <a:spcAft>
                <a:spcPts val="800"/>
              </a:spcAft>
              <a:buNone/>
            </a:pPr>
            <a:endParaRPr lang="fr-FR" sz="533" dirty="0">
              <a:solidFill>
                <a:srgbClr val="0000C4"/>
              </a:solidFill>
              <a:latin typeface="Marianne" panose="02000000000000000000" pitchFamily="2" charset="0"/>
            </a:endParaRPr>
          </a:p>
          <a:p>
            <a:pPr marL="118530" lvl="2" indent="0" algn="just">
              <a:spcAft>
                <a:spcPts val="800"/>
              </a:spcAft>
              <a:buNone/>
            </a:pPr>
            <a:r>
              <a:rPr lang="fr-FR" sz="2133" b="1" dirty="0">
                <a:solidFill>
                  <a:srgbClr val="0000C4"/>
                </a:solidFill>
                <a:latin typeface="Marianne" panose="02000000000000000000" pitchFamily="2" charset="0"/>
              </a:rPr>
              <a:t>Axe 2 : Quels dispositifs </a:t>
            </a:r>
            <a:r>
              <a:rPr lang="fr-FR" sz="2133" dirty="0">
                <a:solidFill>
                  <a:srgbClr val="0000C4"/>
                </a:solidFill>
                <a:latin typeface="Marianne" panose="02000000000000000000" pitchFamily="2" charset="0"/>
              </a:rPr>
              <a:t>sont mis en œuvre</a:t>
            </a:r>
            <a:r>
              <a:rPr lang="fr-FR" sz="2133" b="1" dirty="0">
                <a:solidFill>
                  <a:srgbClr val="0000C4"/>
                </a:solidFill>
                <a:latin typeface="Marianne" panose="02000000000000000000" pitchFamily="2" charset="0"/>
              </a:rPr>
              <a:t> par les établissements d’enseignement supérieur </a:t>
            </a:r>
            <a:r>
              <a:rPr lang="fr-FR" sz="2133" dirty="0">
                <a:solidFill>
                  <a:srgbClr val="0000C4"/>
                </a:solidFill>
                <a:latin typeface="Marianne" panose="02000000000000000000" pitchFamily="2" charset="0"/>
              </a:rPr>
              <a:t>pour accompagner dans leur parcours les élèves ayant participé à une Cordée de la réussite ? </a:t>
            </a:r>
          </a:p>
          <a:p>
            <a:pPr marL="118530" lvl="2" indent="0" algn="just">
              <a:spcAft>
                <a:spcPts val="800"/>
              </a:spcAft>
              <a:buNone/>
            </a:pPr>
            <a:endParaRPr lang="fr-FR" sz="267" dirty="0">
              <a:solidFill>
                <a:srgbClr val="0000C4"/>
              </a:solidFill>
              <a:latin typeface="Marianne" panose="02000000000000000000" pitchFamily="2" charset="0"/>
            </a:endParaRPr>
          </a:p>
          <a:p>
            <a:pPr marL="118530" lvl="2" indent="0" algn="just">
              <a:spcAft>
                <a:spcPts val="1067"/>
              </a:spcAft>
              <a:buNone/>
            </a:pPr>
            <a:r>
              <a:rPr lang="fr-FR" sz="2133" b="1" dirty="0">
                <a:solidFill>
                  <a:srgbClr val="0000C4"/>
                </a:solidFill>
                <a:latin typeface="Marianne" panose="02000000000000000000" pitchFamily="2" charset="0"/>
              </a:rPr>
              <a:t>Axe 3 : Quels modes d'accompagnement mis en œuvre dans le cadre des Cordées influent sur le parcours scolaire </a:t>
            </a:r>
            <a:r>
              <a:rPr lang="fr-FR" sz="2133" dirty="0">
                <a:solidFill>
                  <a:srgbClr val="0000C4"/>
                </a:solidFill>
                <a:latin typeface="Marianne" panose="02000000000000000000" pitchFamily="2" charset="0"/>
              </a:rPr>
              <a:t>de l'élève encordé, notamment en termes d’ambition scolaire, d’ouverture des possibles et de construction progressive du projet d’orientation ?</a:t>
            </a:r>
          </a:p>
          <a:p>
            <a:pPr marL="118530" lvl="2" indent="0" algn="just">
              <a:spcAft>
                <a:spcPts val="800"/>
              </a:spcAft>
              <a:buNone/>
            </a:pPr>
            <a:r>
              <a:rPr lang="fr-FR" dirty="0">
                <a:solidFill>
                  <a:srgbClr val="0000C4"/>
                </a:solidFill>
                <a:latin typeface="Marianne" panose="02000000000000000000" pitchFamily="2" charset="0"/>
              </a:rPr>
              <a:t>Pour les axes 1 et 3 l’ensemble des données nationales sera mobilisé. </a:t>
            </a:r>
          </a:p>
          <a:p>
            <a:pPr marL="118530" lvl="2" indent="0" algn="just">
              <a:spcAft>
                <a:spcPts val="800"/>
              </a:spcAft>
              <a:buNone/>
            </a:pPr>
            <a:r>
              <a:rPr lang="fr-FR" dirty="0">
                <a:solidFill>
                  <a:srgbClr val="0000C4"/>
                </a:solidFill>
                <a:latin typeface="Marianne" panose="02000000000000000000" pitchFamily="2" charset="0"/>
              </a:rPr>
              <a:t>Pour l’axe 2 : la région académique d’Île-de-France et la région académique Grand Est.</a:t>
            </a:r>
          </a:p>
          <a:p>
            <a:endParaRPr lang="fr-FR" sz="3200" dirty="0"/>
          </a:p>
          <a:p>
            <a:endParaRPr lang="fr-FR" dirty="0"/>
          </a:p>
        </p:txBody>
      </p:sp>
      <p:sp>
        <p:nvSpPr>
          <p:cNvPr id="8" name="Espace réservé du texte 5"/>
          <p:cNvSpPr txBox="1">
            <a:spLocks/>
          </p:cNvSpPr>
          <p:nvPr/>
        </p:nvSpPr>
        <p:spPr bwMode="gray">
          <a:xfrm>
            <a:off x="3695733" y="452669"/>
            <a:ext cx="5039936" cy="1152128"/>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267"/>
              </a:spcAft>
            </a:pPr>
            <a:r>
              <a:rPr lang="fr-FR" sz="2667" dirty="0">
                <a:solidFill>
                  <a:srgbClr val="0000C4"/>
                </a:solidFill>
              </a:rPr>
              <a:t>L’évaluation du dispositif</a:t>
            </a:r>
          </a:p>
          <a:p>
            <a:pPr algn="ctr">
              <a:spcAft>
                <a:spcPts val="267"/>
              </a:spcAft>
            </a:pPr>
            <a:r>
              <a:rPr lang="fr-FR" sz="2133" dirty="0">
                <a:solidFill>
                  <a:srgbClr val="0000C4"/>
                </a:solidFill>
              </a:rPr>
              <a:t>Octobre 2024 – Octobre 2026 – MEN/MESR - 190 000€</a:t>
            </a:r>
          </a:p>
          <a:p>
            <a:endParaRPr lang="fr-FR" sz="4333" dirty="0"/>
          </a:p>
        </p:txBody>
      </p:sp>
    </p:spTree>
    <p:extLst>
      <p:ext uri="{BB962C8B-B14F-4D97-AF65-F5344CB8AC3E}">
        <p14:creationId xmlns:p14="http://schemas.microsoft.com/office/powerpoint/2010/main" val="165608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a:t>17 DECEMBRE 2024</a:t>
            </a:r>
            <a:endParaRPr lang="fr-FR" cap="all" dirty="0"/>
          </a:p>
        </p:txBody>
      </p:sp>
      <p:sp>
        <p:nvSpPr>
          <p:cNvPr id="4" name="Espace réservé du pied de page 3"/>
          <p:cNvSpPr>
            <a:spLocks noGrp="1"/>
          </p:cNvSpPr>
          <p:nvPr>
            <p:ph type="ftr" sz="quarter" idx="11"/>
          </p:nvPr>
        </p:nvSpPr>
        <p:spPr/>
        <p:txBody>
          <a:bodyPr/>
          <a:lstStyle/>
          <a:p>
            <a:r>
              <a:rPr lang="fr-FR"/>
              <a:t>DGESCO B2-3 DGESIP MOSS</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31</a:t>
            </a:fld>
            <a:endParaRPr lang="fr-FR" dirty="0"/>
          </a:p>
        </p:txBody>
      </p:sp>
      <p:pic>
        <p:nvPicPr>
          <p:cNvPr id="7" name="Image 6"/>
          <p:cNvPicPr>
            <a:picLocks noChangeAspect="1"/>
          </p:cNvPicPr>
          <p:nvPr/>
        </p:nvPicPr>
        <p:blipFill>
          <a:blip r:embed="rId2"/>
          <a:stretch>
            <a:fillRect/>
          </a:stretch>
        </p:blipFill>
        <p:spPr>
          <a:xfrm>
            <a:off x="1492669" y="1316765"/>
            <a:ext cx="10459983" cy="4925600"/>
          </a:xfrm>
          <a:prstGeom prst="rect">
            <a:avLst/>
          </a:prstGeom>
        </p:spPr>
      </p:pic>
      <p:sp>
        <p:nvSpPr>
          <p:cNvPr id="8" name="ZoneTexte 7"/>
          <p:cNvSpPr txBox="1"/>
          <p:nvPr/>
        </p:nvSpPr>
        <p:spPr>
          <a:xfrm>
            <a:off x="1871531" y="728313"/>
            <a:ext cx="7872875" cy="461665"/>
          </a:xfrm>
          <a:prstGeom prst="rect">
            <a:avLst/>
          </a:prstGeom>
          <a:noFill/>
        </p:spPr>
        <p:txBody>
          <a:bodyPr wrap="square" rtlCol="0">
            <a:spAutoFit/>
          </a:bodyPr>
          <a:lstStyle/>
          <a:p>
            <a:r>
              <a:rPr lang="fr-FR" sz="2400" b="1" dirty="0">
                <a:solidFill>
                  <a:srgbClr val="0070C0"/>
                </a:solidFill>
              </a:rPr>
              <a:t>Les axes d’amélioration selon les Têtes de cordées</a:t>
            </a:r>
          </a:p>
        </p:txBody>
      </p:sp>
    </p:spTree>
    <p:extLst>
      <p:ext uri="{BB962C8B-B14F-4D97-AF65-F5344CB8AC3E}">
        <p14:creationId xmlns:p14="http://schemas.microsoft.com/office/powerpoint/2010/main" val="3107425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E576E8-9530-4084-9F07-C9ACB200F91D}"/>
              </a:ext>
            </a:extLst>
          </p:cNvPr>
          <p:cNvSpPr>
            <a:spLocks noGrp="1"/>
          </p:cNvSpPr>
          <p:nvPr>
            <p:ph type="ctrTitle"/>
          </p:nvPr>
        </p:nvSpPr>
        <p:spPr>
          <a:xfrm>
            <a:off x="843201" y="1890893"/>
            <a:ext cx="10782300" cy="1619764"/>
          </a:xfrm>
        </p:spPr>
        <p:txBody>
          <a:bodyPr>
            <a:normAutofit/>
          </a:bodyPr>
          <a:lstStyle/>
          <a:p>
            <a:pPr algn="ctr"/>
            <a:r>
              <a:rPr lang="fr-FR" sz="5000" b="1" dirty="0"/>
              <a:t>Perspectives pour l’année prochaine</a:t>
            </a:r>
          </a:p>
        </p:txBody>
      </p:sp>
      <p:sp>
        <p:nvSpPr>
          <p:cNvPr id="3" name="Sous-titre 2">
            <a:extLst>
              <a:ext uri="{FF2B5EF4-FFF2-40B4-BE49-F238E27FC236}">
                <a16:creationId xmlns:a16="http://schemas.microsoft.com/office/drawing/2014/main" id="{43E872C7-3A2A-4563-A485-359D23AB4772}"/>
              </a:ext>
            </a:extLst>
          </p:cNvPr>
          <p:cNvSpPr>
            <a:spLocks noGrp="1"/>
          </p:cNvSpPr>
          <p:nvPr>
            <p:ph type="subTitle" idx="1"/>
          </p:nvPr>
        </p:nvSpPr>
        <p:spPr>
          <a:xfrm>
            <a:off x="4213934" y="5730195"/>
            <a:ext cx="4787284" cy="113532"/>
          </a:xfrm>
        </p:spPr>
        <p:txBody>
          <a:bodyPr>
            <a:normAutofit fontScale="25000" lnSpcReduction="20000"/>
          </a:bodyPr>
          <a:lstStyle/>
          <a:p>
            <a:endParaRPr lang="fr-FR" dirty="0"/>
          </a:p>
        </p:txBody>
      </p:sp>
      <p:pic>
        <p:nvPicPr>
          <p:cNvPr id="1026" name="Picture 2" descr="Cordées de la réussite : un engagement citoyen | ENSTA Paris">
            <a:extLst>
              <a:ext uri="{FF2B5EF4-FFF2-40B4-BE49-F238E27FC236}">
                <a16:creationId xmlns:a16="http://schemas.microsoft.com/office/drawing/2014/main" id="{B326BE45-1213-44A1-A7E1-94B284F46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934" y="3928813"/>
            <a:ext cx="6383045" cy="191491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70D80F9-2654-484E-BFE7-B83256B130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8974C81F-9999-4F36-8C73-104FE2F4825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05F3A4F3-9FAE-4C72-82DE-109017AF3CDB}"/>
              </a:ext>
            </a:extLst>
          </p:cNvPr>
          <p:cNvPicPr/>
          <p:nvPr/>
        </p:nvPicPr>
        <p:blipFill>
          <a:blip r:embed="rId5"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4" name="Image 3">
            <a:extLst>
              <a:ext uri="{FF2B5EF4-FFF2-40B4-BE49-F238E27FC236}">
                <a16:creationId xmlns:a16="http://schemas.microsoft.com/office/drawing/2014/main" id="{1D56ED91-3B5B-4F1F-B37F-11594D7EED93}"/>
              </a:ext>
            </a:extLst>
          </p:cNvPr>
          <p:cNvPicPr>
            <a:picLocks noChangeAspect="1"/>
          </p:cNvPicPr>
          <p:nvPr/>
        </p:nvPicPr>
        <p:blipFill>
          <a:blip r:embed="rId6"/>
          <a:stretch>
            <a:fillRect/>
          </a:stretch>
        </p:blipFill>
        <p:spPr>
          <a:xfrm>
            <a:off x="6096000" y="22608"/>
            <a:ext cx="1857376" cy="1039035"/>
          </a:xfrm>
          <a:prstGeom prst="rect">
            <a:avLst/>
          </a:prstGeom>
        </p:spPr>
      </p:pic>
      <p:pic>
        <p:nvPicPr>
          <p:cNvPr id="8" name="Image 7">
            <a:extLst>
              <a:ext uri="{FF2B5EF4-FFF2-40B4-BE49-F238E27FC236}">
                <a16:creationId xmlns:a16="http://schemas.microsoft.com/office/drawing/2014/main" id="{5B4374A9-A3B0-4143-81B8-1D3CCD4FE0B4}"/>
              </a:ext>
            </a:extLst>
          </p:cNvPr>
          <p:cNvPicPr>
            <a:picLocks noChangeAspect="1"/>
          </p:cNvPicPr>
          <p:nvPr/>
        </p:nvPicPr>
        <p:blipFill>
          <a:blip r:embed="rId7"/>
          <a:stretch>
            <a:fillRect/>
          </a:stretch>
        </p:blipFill>
        <p:spPr>
          <a:xfrm>
            <a:off x="9001217" y="22608"/>
            <a:ext cx="1518821" cy="1039035"/>
          </a:xfrm>
          <a:prstGeom prst="rect">
            <a:avLst/>
          </a:prstGeom>
        </p:spPr>
      </p:pic>
      <p:sp>
        <p:nvSpPr>
          <p:cNvPr id="9" name="Espace réservé du pied de page 8">
            <a:extLst>
              <a:ext uri="{FF2B5EF4-FFF2-40B4-BE49-F238E27FC236}">
                <a16:creationId xmlns:a16="http://schemas.microsoft.com/office/drawing/2014/main" id="{8EFE9581-2D76-4A8A-ABA7-87C7A7D57EDF}"/>
              </a:ext>
            </a:extLst>
          </p:cNvPr>
          <p:cNvSpPr>
            <a:spLocks noGrp="1"/>
          </p:cNvSpPr>
          <p:nvPr>
            <p:ph type="ftr" sz="quarter" idx="11"/>
          </p:nvPr>
        </p:nvSpPr>
        <p:spPr>
          <a:xfrm>
            <a:off x="3252020" y="6605145"/>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3431817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C0571-60F4-481B-8E7F-3AF95575545E}"/>
              </a:ext>
            </a:extLst>
          </p:cNvPr>
          <p:cNvSpPr>
            <a:spLocks noGrp="1"/>
          </p:cNvSpPr>
          <p:nvPr>
            <p:ph type="title"/>
          </p:nvPr>
        </p:nvSpPr>
        <p:spPr>
          <a:xfrm>
            <a:off x="657224" y="86114"/>
            <a:ext cx="10772775" cy="579967"/>
          </a:xfrm>
        </p:spPr>
        <p:txBody>
          <a:bodyPr>
            <a:normAutofit/>
          </a:bodyPr>
          <a:lstStyle/>
          <a:p>
            <a:pPr algn="ctr"/>
            <a:r>
              <a:rPr lang="fr-FR" sz="3000" b="1" dirty="0">
                <a:solidFill>
                  <a:srgbClr val="2A00B0"/>
                </a:solidFill>
                <a:latin typeface="Calibri Light" panose="020F0302020204030204"/>
              </a:rPr>
              <a:t>Calendrier de l’année</a:t>
            </a:r>
          </a:p>
        </p:txBody>
      </p:sp>
      <p:pic>
        <p:nvPicPr>
          <p:cNvPr id="7" name="Espace réservé du contenu 6">
            <a:extLst>
              <a:ext uri="{FF2B5EF4-FFF2-40B4-BE49-F238E27FC236}">
                <a16:creationId xmlns:a16="http://schemas.microsoft.com/office/drawing/2014/main" id="{E030352B-7DCD-4B6F-A343-900B67EF94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1" y="548640"/>
            <a:ext cx="10744198" cy="607630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3154CBE2-A8EE-44AF-A81C-993FADCEC2FF}"/>
              </a:ext>
            </a:extLst>
          </p:cNvPr>
          <p:cNvPicPr>
            <a:picLocks noChangeAspect="1"/>
          </p:cNvPicPr>
          <p:nvPr/>
        </p:nvPicPr>
        <p:blipFill>
          <a:blip r:embed="rId3"/>
          <a:stretch>
            <a:fillRect/>
          </a:stretch>
        </p:blipFill>
        <p:spPr>
          <a:xfrm>
            <a:off x="0" y="0"/>
            <a:ext cx="1542422" cy="752197"/>
          </a:xfrm>
          <a:prstGeom prst="rect">
            <a:avLst/>
          </a:prstGeom>
        </p:spPr>
      </p:pic>
    </p:spTree>
    <p:extLst>
      <p:ext uri="{BB962C8B-B14F-4D97-AF65-F5344CB8AC3E}">
        <p14:creationId xmlns:p14="http://schemas.microsoft.com/office/powerpoint/2010/main" val="328104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8FA545B-EAB2-42DA-B0DA-592955DE0F9D}"/>
              </a:ext>
            </a:extLst>
          </p:cNvPr>
          <p:cNvSpPr>
            <a:spLocks noGrp="1"/>
          </p:cNvSpPr>
          <p:nvPr>
            <p:ph idx="1"/>
          </p:nvPr>
        </p:nvSpPr>
        <p:spPr>
          <a:xfrm>
            <a:off x="581406" y="1924254"/>
            <a:ext cx="10753725" cy="4162221"/>
          </a:xfrm>
        </p:spPr>
        <p:txBody>
          <a:bodyPr>
            <a:normAutofit/>
          </a:bodyPr>
          <a:lstStyle/>
          <a:p>
            <a:pPr algn="ctr"/>
            <a:endParaRPr lang="fr-FR" b="1" dirty="0"/>
          </a:p>
          <a:p>
            <a:r>
              <a:rPr lang="fr-FR" sz="4000" b="1" dirty="0"/>
              <a:t>Merci de votre participation</a:t>
            </a:r>
          </a:p>
          <a:p>
            <a:pPr lvl="1"/>
            <a:endParaRPr lang="fr-FR" dirty="0"/>
          </a:p>
          <a:p>
            <a:pPr lvl="8"/>
            <a:r>
              <a:rPr lang="fr-FR" sz="2400" b="1" dirty="0"/>
              <a:t>Des questions?</a:t>
            </a:r>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3EC114D-E223-4153-823B-FFCF2C119E0B}"/>
              </a:ext>
            </a:extLst>
          </p:cNvPr>
          <p:cNvSpPr>
            <a:spLocks noGrp="1"/>
          </p:cNvSpPr>
          <p:nvPr>
            <p:ph type="ftr" sz="quarter" idx="11"/>
          </p:nvPr>
        </p:nvSpPr>
        <p:spPr>
          <a:xfrm>
            <a:off x="3443668" y="6534810"/>
            <a:ext cx="5029200" cy="228600"/>
          </a:xfrm>
        </p:spPr>
        <p:txBody>
          <a:bodyPr/>
          <a:lstStyle/>
          <a:p>
            <a:pPr algn="ctr"/>
            <a:endParaRPr lang="fr-FR" sz="1400" b="1" dirty="0"/>
          </a:p>
        </p:txBody>
      </p:sp>
      <p:pic>
        <p:nvPicPr>
          <p:cNvPr id="5" name="Image 4">
            <a:extLst>
              <a:ext uri="{FF2B5EF4-FFF2-40B4-BE49-F238E27FC236}">
                <a16:creationId xmlns:a16="http://schemas.microsoft.com/office/drawing/2014/main" id="{8381F9FF-F244-4EDF-A37F-EE6C086CF9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7311" y="58084"/>
            <a:ext cx="1539240" cy="1005205"/>
          </a:xfrm>
          <a:prstGeom prst="rect">
            <a:avLst/>
          </a:prstGeom>
          <a:noFill/>
          <a:ln>
            <a:noFill/>
          </a:ln>
        </p:spPr>
      </p:pic>
      <p:pic>
        <p:nvPicPr>
          <p:cNvPr id="6" name="Image 5">
            <a:extLst>
              <a:ext uri="{FF2B5EF4-FFF2-40B4-BE49-F238E27FC236}">
                <a16:creationId xmlns:a16="http://schemas.microsoft.com/office/drawing/2014/main" id="{D304AE18-6680-4CBB-ADA1-D3C9A3DE87B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295882" y="24255"/>
            <a:ext cx="1771650" cy="1039034"/>
          </a:xfrm>
          <a:prstGeom prst="rect">
            <a:avLst/>
          </a:prstGeom>
        </p:spPr>
      </p:pic>
      <p:pic>
        <p:nvPicPr>
          <p:cNvPr id="7" name="Espace réservé du contenu 12">
            <a:extLst>
              <a:ext uri="{FF2B5EF4-FFF2-40B4-BE49-F238E27FC236}">
                <a16:creationId xmlns:a16="http://schemas.microsoft.com/office/drawing/2014/main" id="{9024C90E-8CFF-4D5E-9D59-7432F52142B6}"/>
              </a:ext>
            </a:extLst>
          </p:cNvPr>
          <p:cNvPicPr/>
          <p:nvPr/>
        </p:nvPicPr>
        <p:blipFill>
          <a:blip r:embed="rId4" cstate="print">
            <a:extLst>
              <a:ext uri="{28A0092B-C50C-407E-A947-70E740481C1C}">
                <a14:useLocalDpi xmlns:a14="http://schemas.microsoft.com/office/drawing/2010/main" val="0"/>
              </a:ext>
            </a:extLst>
          </a:blip>
          <a:stretch>
            <a:fillRect/>
          </a:stretch>
        </p:blipFill>
        <p:spPr bwMode="gray">
          <a:xfrm>
            <a:off x="4504225" y="22608"/>
            <a:ext cx="1087867" cy="942975"/>
          </a:xfrm>
          <a:prstGeom prst="rect">
            <a:avLst/>
          </a:prstGeom>
        </p:spPr>
      </p:pic>
      <p:pic>
        <p:nvPicPr>
          <p:cNvPr id="8" name="Image 7">
            <a:extLst>
              <a:ext uri="{FF2B5EF4-FFF2-40B4-BE49-F238E27FC236}">
                <a16:creationId xmlns:a16="http://schemas.microsoft.com/office/drawing/2014/main" id="{2148BA8A-8528-4549-8C62-1CDDC4D05F07}"/>
              </a:ext>
            </a:extLst>
          </p:cNvPr>
          <p:cNvPicPr>
            <a:picLocks noChangeAspect="1"/>
          </p:cNvPicPr>
          <p:nvPr/>
        </p:nvPicPr>
        <p:blipFill>
          <a:blip r:embed="rId5"/>
          <a:stretch>
            <a:fillRect/>
          </a:stretch>
        </p:blipFill>
        <p:spPr>
          <a:xfrm>
            <a:off x="6096000" y="22608"/>
            <a:ext cx="1857376" cy="1039035"/>
          </a:xfrm>
          <a:prstGeom prst="rect">
            <a:avLst/>
          </a:prstGeom>
        </p:spPr>
      </p:pic>
      <p:pic>
        <p:nvPicPr>
          <p:cNvPr id="9" name="Image 8">
            <a:extLst>
              <a:ext uri="{FF2B5EF4-FFF2-40B4-BE49-F238E27FC236}">
                <a16:creationId xmlns:a16="http://schemas.microsoft.com/office/drawing/2014/main" id="{2EDBF235-45AE-4343-89DB-D35D11E7B1B7}"/>
              </a:ext>
            </a:extLst>
          </p:cNvPr>
          <p:cNvPicPr>
            <a:picLocks noChangeAspect="1"/>
          </p:cNvPicPr>
          <p:nvPr/>
        </p:nvPicPr>
        <p:blipFill>
          <a:blip r:embed="rId6"/>
          <a:stretch>
            <a:fillRect/>
          </a:stretch>
        </p:blipFill>
        <p:spPr>
          <a:xfrm>
            <a:off x="9001217" y="22608"/>
            <a:ext cx="1518821" cy="1039035"/>
          </a:xfrm>
          <a:prstGeom prst="rect">
            <a:avLst/>
          </a:prstGeom>
        </p:spPr>
      </p:pic>
      <p:pic>
        <p:nvPicPr>
          <p:cNvPr id="2052" name="Picture 4" descr="cette vidéo powerpoint, je réponds à six questions qui m'ont été posées par  mes contacts.">
            <a:extLst>
              <a:ext uri="{FF2B5EF4-FFF2-40B4-BE49-F238E27FC236}">
                <a16:creationId xmlns:a16="http://schemas.microsoft.com/office/drawing/2014/main" id="{C801FE79-C7C9-4091-9D00-84EA85A45E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0667" y="2886075"/>
            <a:ext cx="1657258"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05F12-63D0-4613-9AC3-5BD7CEB60895}"/>
              </a:ext>
            </a:extLst>
          </p:cNvPr>
          <p:cNvSpPr>
            <a:spLocks noGrp="1"/>
          </p:cNvSpPr>
          <p:nvPr>
            <p:ph type="title"/>
          </p:nvPr>
        </p:nvSpPr>
        <p:spPr>
          <a:xfrm>
            <a:off x="1601606" y="170732"/>
            <a:ext cx="9574948" cy="1658198"/>
          </a:xfrm>
        </p:spPr>
        <p:txBody>
          <a:bodyPr>
            <a:normAutofit/>
          </a:bodyPr>
          <a:lstStyle/>
          <a:p>
            <a:pPr algn="ctr"/>
            <a:r>
              <a:rPr lang="fr-FR" sz="3000" b="1" dirty="0">
                <a:solidFill>
                  <a:srgbClr val="2A00B0"/>
                </a:solidFill>
              </a:rPr>
              <a:t>La référente cordées de la réussite dans l’académie Guadeloupe</a:t>
            </a:r>
          </a:p>
        </p:txBody>
      </p:sp>
      <p:sp>
        <p:nvSpPr>
          <p:cNvPr id="3" name="Espace réservé du contenu 2">
            <a:extLst>
              <a:ext uri="{FF2B5EF4-FFF2-40B4-BE49-F238E27FC236}">
                <a16:creationId xmlns:a16="http://schemas.microsoft.com/office/drawing/2014/main" id="{7476715E-AAD8-4D11-8433-9129926EF5D2}"/>
              </a:ext>
            </a:extLst>
          </p:cNvPr>
          <p:cNvSpPr>
            <a:spLocks noGrp="1"/>
          </p:cNvSpPr>
          <p:nvPr>
            <p:ph idx="1"/>
          </p:nvPr>
        </p:nvSpPr>
        <p:spPr>
          <a:xfrm>
            <a:off x="719137" y="2011680"/>
            <a:ext cx="10753725" cy="3766185"/>
          </a:xfrm>
        </p:spPr>
        <p:txBody>
          <a:bodyPr/>
          <a:lstStyle/>
          <a:p>
            <a:pPr>
              <a:buFont typeface="Wingdings" panose="05000000000000000000" pitchFamily="2" charset="2"/>
              <a:buChar char="§"/>
            </a:pPr>
            <a:endParaRPr lang="fr-FR" b="1" dirty="0"/>
          </a:p>
          <a:p>
            <a:pPr>
              <a:buFont typeface="Wingdings" panose="05000000000000000000" pitchFamily="2" charset="2"/>
              <a:buChar char="§"/>
            </a:pPr>
            <a:endParaRPr lang="fr-FR" b="1" dirty="0"/>
          </a:p>
          <a:p>
            <a:pPr>
              <a:buFont typeface="Wingdings" panose="05000000000000000000" pitchFamily="2" charset="2"/>
              <a:buChar char="§"/>
            </a:pPr>
            <a:r>
              <a:rPr lang="fr-FR" b="1" dirty="0" err="1"/>
              <a:t>Dolène</a:t>
            </a:r>
            <a:r>
              <a:rPr lang="fr-FR" b="1" dirty="0"/>
              <a:t> CLERVILLE</a:t>
            </a:r>
          </a:p>
          <a:p>
            <a:pPr marL="0" indent="0">
              <a:buNone/>
            </a:pPr>
            <a:r>
              <a:rPr lang="fr-FR" sz="1800" b="1" dirty="0"/>
              <a:t>Conseillère de la Rectrice</a:t>
            </a:r>
          </a:p>
          <a:p>
            <a:pPr marL="0" indent="0">
              <a:buNone/>
            </a:pPr>
            <a:r>
              <a:rPr lang="fr-FR" sz="1800" b="1" dirty="0"/>
              <a:t>Déléguée Régionale Académique à l'information et l'Orientation (DRAIO)</a:t>
            </a:r>
          </a:p>
          <a:p>
            <a:pPr marL="0" indent="0">
              <a:buNone/>
            </a:pPr>
            <a:r>
              <a:rPr lang="fr-FR" sz="1800" b="1" dirty="0"/>
              <a:t>Correspondante Académique Décrochage Scolaire</a:t>
            </a:r>
          </a:p>
          <a:p>
            <a:pPr marL="0" indent="0">
              <a:buNone/>
            </a:pPr>
            <a:r>
              <a:rPr lang="fr-FR" sz="1800" b="1" dirty="0"/>
              <a:t>Déléguée Régionale ONISEP</a:t>
            </a:r>
          </a:p>
          <a:p>
            <a:pPr marL="0" indent="0">
              <a:buNone/>
            </a:pPr>
            <a:r>
              <a:rPr lang="fr-FR" sz="1800" b="1" dirty="0"/>
              <a:t>Référente académique cordées de la réussite</a:t>
            </a:r>
          </a:p>
          <a:p>
            <a:pPr marL="0" indent="0">
              <a:buNone/>
            </a:pPr>
            <a:endParaRPr lang="fr-FR" sz="1800" b="1" dirty="0"/>
          </a:p>
        </p:txBody>
      </p:sp>
      <p:pic>
        <p:nvPicPr>
          <p:cNvPr id="4" name="Image 3">
            <a:extLst>
              <a:ext uri="{FF2B5EF4-FFF2-40B4-BE49-F238E27FC236}">
                <a16:creationId xmlns:a16="http://schemas.microsoft.com/office/drawing/2014/main" id="{F9FA8609-874C-4E25-B3F8-8DC60C692F98}"/>
              </a:ext>
            </a:extLst>
          </p:cNvPr>
          <p:cNvPicPr>
            <a:picLocks noChangeAspect="1"/>
          </p:cNvPicPr>
          <p:nvPr/>
        </p:nvPicPr>
        <p:blipFill>
          <a:blip r:embed="rId2"/>
          <a:stretch>
            <a:fillRect/>
          </a:stretch>
        </p:blipFill>
        <p:spPr>
          <a:xfrm>
            <a:off x="8142136" y="2946258"/>
            <a:ext cx="3151905" cy="1444877"/>
          </a:xfrm>
          <a:prstGeom prst="rect">
            <a:avLst/>
          </a:prstGeom>
        </p:spPr>
      </p:pic>
      <p:pic>
        <p:nvPicPr>
          <p:cNvPr id="5" name="Image 4">
            <a:extLst>
              <a:ext uri="{FF2B5EF4-FFF2-40B4-BE49-F238E27FC236}">
                <a16:creationId xmlns:a16="http://schemas.microsoft.com/office/drawing/2014/main" id="{902DCC6E-B31D-42B8-AC27-C1C0465AD50E}"/>
              </a:ext>
            </a:extLst>
          </p:cNvPr>
          <p:cNvPicPr>
            <a:picLocks noChangeAspect="1"/>
          </p:cNvPicPr>
          <p:nvPr/>
        </p:nvPicPr>
        <p:blipFill>
          <a:blip r:embed="rId3"/>
          <a:stretch>
            <a:fillRect/>
          </a:stretch>
        </p:blipFill>
        <p:spPr>
          <a:xfrm>
            <a:off x="59184" y="0"/>
            <a:ext cx="1542422" cy="999831"/>
          </a:xfrm>
          <a:prstGeom prst="rect">
            <a:avLst/>
          </a:prstGeom>
        </p:spPr>
      </p:pic>
    </p:spTree>
    <p:extLst>
      <p:ext uri="{BB962C8B-B14F-4D97-AF65-F5344CB8AC3E}">
        <p14:creationId xmlns:p14="http://schemas.microsoft.com/office/powerpoint/2010/main" val="347543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073C8-5F02-4870-996D-02892E525BF0}"/>
              </a:ext>
            </a:extLst>
          </p:cNvPr>
          <p:cNvSpPr>
            <a:spLocks noGrp="1"/>
          </p:cNvSpPr>
          <p:nvPr>
            <p:ph type="title"/>
          </p:nvPr>
        </p:nvSpPr>
        <p:spPr>
          <a:xfrm>
            <a:off x="676657" y="295347"/>
            <a:ext cx="10772775" cy="876506"/>
          </a:xfrm>
        </p:spPr>
        <p:txBody>
          <a:bodyPr>
            <a:normAutofit/>
          </a:bodyPr>
          <a:lstStyle/>
          <a:p>
            <a:pPr algn="ctr"/>
            <a:r>
              <a:rPr lang="fr-FR" sz="3000" b="1" dirty="0">
                <a:solidFill>
                  <a:srgbClr val="2A00B0"/>
                </a:solidFill>
              </a:rPr>
              <a:t>Que sont les cordées de la réussite?</a:t>
            </a:r>
          </a:p>
        </p:txBody>
      </p:sp>
      <p:sp>
        <p:nvSpPr>
          <p:cNvPr id="3" name="Espace réservé du contenu 2">
            <a:extLst>
              <a:ext uri="{FF2B5EF4-FFF2-40B4-BE49-F238E27FC236}">
                <a16:creationId xmlns:a16="http://schemas.microsoft.com/office/drawing/2014/main" id="{055A3210-3B34-4E70-AD7A-03E449DD1554}"/>
              </a:ext>
            </a:extLst>
          </p:cNvPr>
          <p:cNvSpPr>
            <a:spLocks noGrp="1"/>
          </p:cNvSpPr>
          <p:nvPr>
            <p:ph idx="1"/>
          </p:nvPr>
        </p:nvSpPr>
        <p:spPr>
          <a:xfrm>
            <a:off x="676657" y="2011680"/>
            <a:ext cx="6363335" cy="3766185"/>
          </a:xfrm>
        </p:spPr>
        <p:txBody>
          <a:bodyPr>
            <a:normAutofit/>
          </a:bodyPr>
          <a:lstStyle/>
          <a:p>
            <a:pPr algn="just"/>
            <a:r>
              <a:rPr lang="fr-FR" sz="1800" dirty="0">
                <a:solidFill>
                  <a:schemeClr val="tx1"/>
                </a:solidFill>
                <a:latin typeface="Calibri Light" panose="020F0302020204030204" pitchFamily="34" charset="0"/>
                <a:cs typeface="Calibri Light" panose="020F0302020204030204" pitchFamily="34" charset="0"/>
              </a:rPr>
              <a:t>Il s’agit d’un</a:t>
            </a:r>
            <a:r>
              <a:rPr lang="fr-FR" sz="1800" b="0" i="0" dirty="0">
                <a:solidFill>
                  <a:schemeClr val="tx1"/>
                </a:solidFill>
                <a:effectLst/>
                <a:latin typeface="Calibri Light" panose="020F0302020204030204" pitchFamily="34" charset="0"/>
                <a:cs typeface="Calibri Light" panose="020F0302020204030204" pitchFamily="34" charset="0"/>
              </a:rPr>
              <a:t> dispositif vise à faire de l'accompagnement à l'orientation un </a:t>
            </a:r>
            <a:r>
              <a:rPr lang="fr-FR" sz="1800" b="1" i="0" dirty="0">
                <a:solidFill>
                  <a:schemeClr val="tx1"/>
                </a:solidFill>
                <a:effectLst/>
                <a:latin typeface="Calibri Light" panose="020F0302020204030204" pitchFamily="34" charset="0"/>
                <a:cs typeface="Calibri Light" panose="020F0302020204030204" pitchFamily="34" charset="0"/>
              </a:rPr>
              <a:t>réel levier d'égalité des chances</a:t>
            </a:r>
            <a:r>
              <a:rPr lang="fr-FR" sz="1800" dirty="0">
                <a:solidFill>
                  <a:schemeClr val="tx1"/>
                </a:solidFill>
                <a:latin typeface="Calibri Light" panose="020F0302020204030204" pitchFamily="34" charset="0"/>
                <a:cs typeface="Calibri Light" panose="020F0302020204030204" pitchFamily="34" charset="0"/>
              </a:rPr>
              <a:t>.</a:t>
            </a:r>
            <a:r>
              <a:rPr lang="fr-FR" sz="1800" b="0" i="0" dirty="0">
                <a:solidFill>
                  <a:schemeClr val="tx1"/>
                </a:solidFill>
                <a:effectLst/>
                <a:latin typeface="Calibri Light" panose="020F0302020204030204" pitchFamily="34" charset="0"/>
                <a:cs typeface="Calibri Light" panose="020F0302020204030204" pitchFamily="34" charset="0"/>
              </a:rPr>
              <a:t> Il est destiné en priorité :</a:t>
            </a:r>
          </a:p>
          <a:p>
            <a:pPr algn="just">
              <a:buFont typeface="Wingdings" panose="05000000000000000000" pitchFamily="2" charset="2"/>
              <a:buChar char="q"/>
            </a:pPr>
            <a:r>
              <a:rPr lang="fr-FR" sz="1800" dirty="0">
                <a:solidFill>
                  <a:schemeClr val="tx1"/>
                </a:solidFill>
                <a:latin typeface="Calibri Light" panose="020F0302020204030204" pitchFamily="34" charset="0"/>
                <a:cs typeface="Calibri Light" panose="020F0302020204030204" pitchFamily="34" charset="0"/>
              </a:rPr>
              <a:t>A</a:t>
            </a:r>
            <a:r>
              <a:rPr lang="fr-FR" sz="1800" b="0" i="0" dirty="0">
                <a:solidFill>
                  <a:schemeClr val="tx1"/>
                </a:solidFill>
                <a:effectLst/>
                <a:latin typeface="Calibri Light" panose="020F0302020204030204" pitchFamily="34" charset="0"/>
                <a:cs typeface="Calibri Light" panose="020F0302020204030204" pitchFamily="34" charset="0"/>
              </a:rPr>
              <a:t>ux élèves scolarisés en éducation prioritaire,</a:t>
            </a:r>
          </a:p>
          <a:p>
            <a:pPr algn="just">
              <a:buFont typeface="Wingdings" panose="05000000000000000000" pitchFamily="2" charset="2"/>
              <a:buChar char="q"/>
            </a:pPr>
            <a:r>
              <a:rPr lang="fr-FR" sz="1800" dirty="0">
                <a:solidFill>
                  <a:schemeClr val="tx1"/>
                </a:solidFill>
                <a:latin typeface="Calibri Light" panose="020F0302020204030204" pitchFamily="34" charset="0"/>
                <a:cs typeface="Calibri Light" panose="020F0302020204030204" pitchFamily="34" charset="0"/>
              </a:rPr>
              <a:t>A</a:t>
            </a:r>
            <a:r>
              <a:rPr lang="fr-FR" sz="1800" b="0" i="0" dirty="0">
                <a:solidFill>
                  <a:schemeClr val="tx1"/>
                </a:solidFill>
                <a:effectLst/>
                <a:latin typeface="Calibri Light" panose="020F0302020204030204" pitchFamily="34" charset="0"/>
                <a:cs typeface="Calibri Light" panose="020F0302020204030204" pitchFamily="34" charset="0"/>
              </a:rPr>
              <a:t>ux élèves résidant dans un quartier prioritaire de la politique de la ville, </a:t>
            </a:r>
          </a:p>
          <a:p>
            <a:pPr algn="just">
              <a:buFont typeface="Wingdings" panose="05000000000000000000" pitchFamily="2" charset="2"/>
              <a:buChar char="q"/>
            </a:pPr>
            <a:r>
              <a:rPr lang="fr-FR" sz="1800" dirty="0">
                <a:solidFill>
                  <a:schemeClr val="tx1"/>
                </a:solidFill>
                <a:latin typeface="Calibri Light" panose="020F0302020204030204" pitchFamily="34" charset="0"/>
                <a:cs typeface="Calibri Light" panose="020F0302020204030204" pitchFamily="34" charset="0"/>
              </a:rPr>
              <a:t>A</a:t>
            </a:r>
            <a:r>
              <a:rPr lang="fr-FR" sz="1800" b="0" i="0" dirty="0">
                <a:solidFill>
                  <a:schemeClr val="tx1"/>
                </a:solidFill>
                <a:effectLst/>
                <a:latin typeface="Calibri Light" panose="020F0302020204030204" pitchFamily="34" charset="0"/>
                <a:cs typeface="Calibri Light" panose="020F0302020204030204" pitchFamily="34" charset="0"/>
              </a:rPr>
              <a:t>ux collégiens et lycéens de zone rurale et isolée,</a:t>
            </a:r>
          </a:p>
          <a:p>
            <a:pPr algn="just">
              <a:buFont typeface="Wingdings" panose="05000000000000000000" pitchFamily="2" charset="2"/>
              <a:buChar char="q"/>
            </a:pPr>
            <a:r>
              <a:rPr lang="fr-FR" sz="1800" dirty="0">
                <a:solidFill>
                  <a:schemeClr val="tx1"/>
                </a:solidFill>
                <a:latin typeface="Calibri Light" panose="020F0302020204030204" pitchFamily="34" charset="0"/>
                <a:cs typeface="Calibri Light" panose="020F0302020204030204" pitchFamily="34" charset="0"/>
              </a:rPr>
              <a:t>A</a:t>
            </a:r>
            <a:r>
              <a:rPr lang="fr-FR" sz="1800" b="0" i="0" dirty="0">
                <a:solidFill>
                  <a:schemeClr val="tx1"/>
                </a:solidFill>
                <a:effectLst/>
                <a:latin typeface="Calibri Light" panose="020F0302020204030204" pitchFamily="34" charset="0"/>
                <a:cs typeface="Calibri Light" panose="020F0302020204030204" pitchFamily="34" charset="0"/>
              </a:rPr>
              <a:t>ux  lycéens professionnels et technologiques.</a:t>
            </a:r>
            <a:endParaRPr lang="fr-FR" sz="1800" b="1" dirty="0">
              <a:solidFill>
                <a:schemeClr val="tx1"/>
              </a:solidFill>
              <a:latin typeface="Calibri Light" panose="020F0302020204030204" pitchFamily="34" charset="0"/>
              <a:cs typeface="Calibri Light" panose="020F0302020204030204" pitchFamily="34" charset="0"/>
            </a:endParaRPr>
          </a:p>
        </p:txBody>
      </p:sp>
      <p:pic>
        <p:nvPicPr>
          <p:cNvPr id="4" name="Image 3">
            <a:extLst>
              <a:ext uri="{FF2B5EF4-FFF2-40B4-BE49-F238E27FC236}">
                <a16:creationId xmlns:a16="http://schemas.microsoft.com/office/drawing/2014/main" id="{82A5F2B1-755C-41D2-B7AC-AE4BA8F12F3A}"/>
              </a:ext>
            </a:extLst>
          </p:cNvPr>
          <p:cNvPicPr>
            <a:picLocks noChangeAspect="1"/>
          </p:cNvPicPr>
          <p:nvPr/>
        </p:nvPicPr>
        <p:blipFill>
          <a:blip r:embed="rId2"/>
          <a:stretch>
            <a:fillRect/>
          </a:stretch>
        </p:blipFill>
        <p:spPr>
          <a:xfrm>
            <a:off x="8662517" y="3015919"/>
            <a:ext cx="2786915" cy="1277561"/>
          </a:xfrm>
          <a:prstGeom prst="rect">
            <a:avLst/>
          </a:prstGeom>
        </p:spPr>
      </p:pic>
      <p:pic>
        <p:nvPicPr>
          <p:cNvPr id="5" name="Image 4">
            <a:extLst>
              <a:ext uri="{FF2B5EF4-FFF2-40B4-BE49-F238E27FC236}">
                <a16:creationId xmlns:a16="http://schemas.microsoft.com/office/drawing/2014/main" id="{4D06F8DB-DD5F-4B49-BEDA-F69F9034DCFF}"/>
              </a:ext>
            </a:extLst>
          </p:cNvPr>
          <p:cNvPicPr>
            <a:picLocks noChangeAspect="1"/>
          </p:cNvPicPr>
          <p:nvPr/>
        </p:nvPicPr>
        <p:blipFill>
          <a:blip r:embed="rId3"/>
          <a:stretch>
            <a:fillRect/>
          </a:stretch>
        </p:blipFill>
        <p:spPr>
          <a:xfrm>
            <a:off x="0" y="0"/>
            <a:ext cx="1542422" cy="999831"/>
          </a:xfrm>
          <a:prstGeom prst="rect">
            <a:avLst/>
          </a:prstGeom>
        </p:spPr>
      </p:pic>
      <p:sp>
        <p:nvSpPr>
          <p:cNvPr id="6" name="Espace réservé du pied de page 5">
            <a:extLst>
              <a:ext uri="{FF2B5EF4-FFF2-40B4-BE49-F238E27FC236}">
                <a16:creationId xmlns:a16="http://schemas.microsoft.com/office/drawing/2014/main" id="{38A49ADD-963E-4DFF-899A-D54FED06E708}"/>
              </a:ext>
            </a:extLst>
          </p:cNvPr>
          <p:cNvSpPr>
            <a:spLocks noGrp="1"/>
          </p:cNvSpPr>
          <p:nvPr>
            <p:ph type="ftr" sz="quarter" idx="11"/>
          </p:nvPr>
        </p:nvSpPr>
        <p:spPr>
          <a:xfrm>
            <a:off x="2612923" y="6562653"/>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395842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F2347-8C9A-4CA8-9512-9BD607B1A96F}"/>
              </a:ext>
            </a:extLst>
          </p:cNvPr>
          <p:cNvSpPr>
            <a:spLocks noGrp="1"/>
          </p:cNvSpPr>
          <p:nvPr>
            <p:ph type="title"/>
          </p:nvPr>
        </p:nvSpPr>
        <p:spPr>
          <a:xfrm>
            <a:off x="657224" y="499534"/>
            <a:ext cx="10772775" cy="929772"/>
          </a:xfrm>
        </p:spPr>
        <p:txBody>
          <a:bodyPr>
            <a:normAutofit/>
          </a:bodyPr>
          <a:lstStyle/>
          <a:p>
            <a:pPr algn="ctr"/>
            <a:r>
              <a:rPr lang="fr-FR" sz="3000" b="1" dirty="0">
                <a:solidFill>
                  <a:srgbClr val="2A00B0"/>
                </a:solidFill>
              </a:rPr>
              <a:t>A qui s’adresse ce dispositif?</a:t>
            </a:r>
          </a:p>
        </p:txBody>
      </p:sp>
      <p:sp>
        <p:nvSpPr>
          <p:cNvPr id="3" name="Espace réservé du contenu 2">
            <a:extLst>
              <a:ext uri="{FF2B5EF4-FFF2-40B4-BE49-F238E27FC236}">
                <a16:creationId xmlns:a16="http://schemas.microsoft.com/office/drawing/2014/main" id="{6A0A19D9-BD6E-4597-8083-D25626EB9BA9}"/>
              </a:ext>
            </a:extLst>
          </p:cNvPr>
          <p:cNvSpPr>
            <a:spLocks noGrp="1"/>
          </p:cNvSpPr>
          <p:nvPr>
            <p:ph idx="1"/>
          </p:nvPr>
        </p:nvSpPr>
        <p:spPr>
          <a:xfrm>
            <a:off x="657225" y="1780860"/>
            <a:ext cx="6297028" cy="3766185"/>
          </a:xfrm>
        </p:spPr>
        <p:txBody>
          <a:bodyPr>
            <a:normAutofit fontScale="92500" lnSpcReduction="10000"/>
          </a:bodyPr>
          <a:lstStyle/>
          <a:p>
            <a:pPr algn="just">
              <a:lnSpc>
                <a:spcPct val="95000"/>
              </a:lnSpc>
              <a:buFont typeface="Wingdings" panose="05000000000000000000" pitchFamily="2" charset="2"/>
              <a:buChar char="q"/>
            </a:pPr>
            <a:endParaRPr lang="fr-FR" sz="1800" dirty="0"/>
          </a:p>
          <a:p>
            <a:pPr algn="just">
              <a:lnSpc>
                <a:spcPct val="95000"/>
              </a:lnSpc>
              <a:buFont typeface="Wingdings" panose="05000000000000000000" pitchFamily="2" charset="2"/>
              <a:buChar char="q"/>
            </a:pPr>
            <a:r>
              <a:rPr lang="fr-FR" sz="1800" dirty="0"/>
              <a:t>Tous les élèves, et en particulier ceux qui manquent de confiance en eux et qui n'oseraient pas le faire de leur propre initiative, seront encouragés à s'y engager par l'équipe pédagogique et éducative.</a:t>
            </a:r>
          </a:p>
          <a:p>
            <a:pPr algn="just">
              <a:lnSpc>
                <a:spcPct val="95000"/>
              </a:lnSpc>
              <a:buFont typeface="Wingdings" panose="05000000000000000000" pitchFamily="2" charset="2"/>
              <a:buChar char="q"/>
            </a:pPr>
            <a:r>
              <a:rPr lang="fr-FR" sz="1800" dirty="0"/>
              <a:t>Tous les élèves volontaires scolarisés dans un établissement encordé. </a:t>
            </a:r>
          </a:p>
          <a:p>
            <a:pPr algn="just">
              <a:lnSpc>
                <a:spcPct val="95000"/>
              </a:lnSpc>
              <a:buFont typeface="Wingdings" panose="05000000000000000000" pitchFamily="2" charset="2"/>
              <a:buChar char="q"/>
            </a:pPr>
            <a:r>
              <a:rPr lang="fr-FR" sz="1800" dirty="0"/>
              <a:t>Il n'est pas réservé aux seuls élèves les plus brillants scolairement. </a:t>
            </a:r>
          </a:p>
          <a:p>
            <a:pPr algn="just">
              <a:lnSpc>
                <a:spcPct val="95000"/>
              </a:lnSpc>
              <a:buFont typeface="Wingdings" panose="05000000000000000000" pitchFamily="2" charset="2"/>
              <a:buChar char="q"/>
            </a:pPr>
            <a:r>
              <a:rPr lang="fr-FR" sz="1800" dirty="0"/>
              <a:t>Aucune sélection ne peut être opérée parmi les élèves par l'établissement ou par la tête de cordée. </a:t>
            </a:r>
          </a:p>
          <a:p>
            <a:pPr marL="0" indent="0" algn="just">
              <a:lnSpc>
                <a:spcPct val="95000"/>
              </a:lnSpc>
              <a:buNone/>
            </a:pPr>
            <a:endParaRPr lang="fr-FR" sz="1800" dirty="0"/>
          </a:p>
          <a:p>
            <a:pPr marL="0" indent="0" algn="just">
              <a:buNone/>
            </a:pPr>
            <a:r>
              <a:rPr lang="fr-FR" sz="1800" dirty="0"/>
              <a:t>Ce dispositif doit permettre à chaque élève de «réaliser son propre parcours de réussite ».</a:t>
            </a:r>
          </a:p>
          <a:p>
            <a:pPr algn="just">
              <a:buFont typeface="Wingdings" panose="05000000000000000000" pitchFamily="2" charset="2"/>
              <a:buChar char="q"/>
            </a:pPr>
            <a:endParaRPr lang="fr-FR" sz="2000" dirty="0">
              <a:latin typeface="Calibri "/>
            </a:endParaRPr>
          </a:p>
        </p:txBody>
      </p:sp>
      <p:pic>
        <p:nvPicPr>
          <p:cNvPr id="4" name="Image 3">
            <a:extLst>
              <a:ext uri="{FF2B5EF4-FFF2-40B4-BE49-F238E27FC236}">
                <a16:creationId xmlns:a16="http://schemas.microsoft.com/office/drawing/2014/main" id="{4E76270B-309F-4DA7-8D85-1BC25C74C252}"/>
              </a:ext>
            </a:extLst>
          </p:cNvPr>
          <p:cNvPicPr>
            <a:picLocks noChangeAspect="1"/>
          </p:cNvPicPr>
          <p:nvPr/>
        </p:nvPicPr>
        <p:blipFill>
          <a:blip r:embed="rId2"/>
          <a:stretch>
            <a:fillRect/>
          </a:stretch>
        </p:blipFill>
        <p:spPr>
          <a:xfrm>
            <a:off x="8452419" y="2705100"/>
            <a:ext cx="3152775" cy="1447800"/>
          </a:xfrm>
          <a:prstGeom prst="rect">
            <a:avLst/>
          </a:prstGeom>
        </p:spPr>
      </p:pic>
      <p:pic>
        <p:nvPicPr>
          <p:cNvPr id="5" name="Image 4">
            <a:extLst>
              <a:ext uri="{FF2B5EF4-FFF2-40B4-BE49-F238E27FC236}">
                <a16:creationId xmlns:a16="http://schemas.microsoft.com/office/drawing/2014/main" id="{5D8B87C8-A683-4739-B54D-5C39AC180C20}"/>
              </a:ext>
            </a:extLst>
          </p:cNvPr>
          <p:cNvPicPr>
            <a:picLocks noChangeAspect="1"/>
          </p:cNvPicPr>
          <p:nvPr/>
        </p:nvPicPr>
        <p:blipFill>
          <a:blip r:embed="rId3"/>
          <a:stretch>
            <a:fillRect/>
          </a:stretch>
        </p:blipFill>
        <p:spPr>
          <a:xfrm>
            <a:off x="0" y="0"/>
            <a:ext cx="1542422" cy="999831"/>
          </a:xfrm>
          <a:prstGeom prst="rect">
            <a:avLst/>
          </a:prstGeom>
        </p:spPr>
      </p:pic>
      <p:sp>
        <p:nvSpPr>
          <p:cNvPr id="6" name="Espace réservé du pied de page 5">
            <a:extLst>
              <a:ext uri="{FF2B5EF4-FFF2-40B4-BE49-F238E27FC236}">
                <a16:creationId xmlns:a16="http://schemas.microsoft.com/office/drawing/2014/main" id="{056062AF-58AE-4361-8979-16322F61CAA9}"/>
              </a:ext>
            </a:extLst>
          </p:cNvPr>
          <p:cNvSpPr>
            <a:spLocks noGrp="1"/>
          </p:cNvSpPr>
          <p:nvPr>
            <p:ph type="ftr" sz="quarter" idx="11"/>
          </p:nvPr>
        </p:nvSpPr>
        <p:spPr>
          <a:xfrm>
            <a:off x="3222523" y="6554697"/>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223810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4E305-DB2D-4A52-9500-BD21773EE436}"/>
              </a:ext>
            </a:extLst>
          </p:cNvPr>
          <p:cNvSpPr>
            <a:spLocks noGrp="1"/>
          </p:cNvSpPr>
          <p:nvPr>
            <p:ph type="title"/>
          </p:nvPr>
        </p:nvSpPr>
        <p:spPr>
          <a:xfrm>
            <a:off x="1473971" y="250958"/>
            <a:ext cx="8983925" cy="929772"/>
          </a:xfrm>
        </p:spPr>
        <p:txBody>
          <a:bodyPr>
            <a:normAutofit/>
          </a:bodyPr>
          <a:lstStyle/>
          <a:p>
            <a:pPr algn="ctr"/>
            <a:r>
              <a:rPr lang="fr-FR" sz="3000" b="1" dirty="0">
                <a:solidFill>
                  <a:srgbClr val="2A00B0"/>
                </a:solidFill>
              </a:rPr>
              <a:t>C’est quoi les cordées de la réussite sur le terrain?</a:t>
            </a:r>
          </a:p>
        </p:txBody>
      </p:sp>
      <p:sp>
        <p:nvSpPr>
          <p:cNvPr id="3" name="Espace réservé du contenu 2">
            <a:extLst>
              <a:ext uri="{FF2B5EF4-FFF2-40B4-BE49-F238E27FC236}">
                <a16:creationId xmlns:a16="http://schemas.microsoft.com/office/drawing/2014/main" id="{6ED738C0-872A-4614-B90E-4A14DC3F2433}"/>
              </a:ext>
            </a:extLst>
          </p:cNvPr>
          <p:cNvSpPr>
            <a:spLocks noGrp="1"/>
          </p:cNvSpPr>
          <p:nvPr>
            <p:ph idx="1"/>
          </p:nvPr>
        </p:nvSpPr>
        <p:spPr>
          <a:xfrm>
            <a:off x="461916" y="1545906"/>
            <a:ext cx="6755630" cy="4846015"/>
          </a:xfrm>
        </p:spPr>
        <p:txBody>
          <a:bodyPr>
            <a:noAutofit/>
          </a:bodyPr>
          <a:lstStyle/>
          <a:p>
            <a:endParaRPr lang="fr-FR" sz="1800" dirty="0">
              <a:latin typeface="Calibri "/>
            </a:endParaRPr>
          </a:p>
          <a:p>
            <a:endParaRPr lang="fr-FR" sz="1800" dirty="0">
              <a:latin typeface="Calibri "/>
            </a:endParaRPr>
          </a:p>
          <a:p>
            <a:r>
              <a:rPr lang="fr-FR" sz="1800" dirty="0">
                <a:latin typeface="Calibri Light" panose="020F0302020204030204" pitchFamily="34" charset="0"/>
                <a:cs typeface="Calibri Light" panose="020F0302020204030204" pitchFamily="34" charset="0"/>
              </a:rPr>
              <a:t>Il s’agit de partenariat entre deux types d’établissement:</a:t>
            </a:r>
          </a:p>
          <a:p>
            <a:pPr>
              <a:buFont typeface="Wingdings" panose="05000000000000000000" pitchFamily="2" charset="2"/>
              <a:buChar char="q"/>
            </a:pPr>
            <a:r>
              <a:rPr lang="fr-FR" sz="1800" dirty="0">
                <a:latin typeface="Calibri Light" panose="020F0302020204030204" pitchFamily="34" charset="0"/>
                <a:cs typeface="Calibri Light" panose="020F0302020204030204" pitchFamily="34" charset="0"/>
              </a:rPr>
              <a:t>Des établissements d’enseignement supérieur appelés </a:t>
            </a:r>
            <a:r>
              <a:rPr lang="fr-FR" sz="1800" b="1" u="sng" dirty="0">
                <a:solidFill>
                  <a:srgbClr val="2A00B0"/>
                </a:solidFill>
                <a:latin typeface="Calibri Light" panose="020F0302020204030204" pitchFamily="34" charset="0"/>
                <a:cs typeface="Calibri Light" panose="020F0302020204030204" pitchFamily="34" charset="0"/>
              </a:rPr>
              <a:t>« têtes de cordées »</a:t>
            </a:r>
            <a:r>
              <a:rPr lang="fr-FR" sz="1800" b="1" dirty="0">
                <a:solidFill>
                  <a:srgbClr val="2A00B0"/>
                </a:solidFill>
                <a:latin typeface="Calibri Light" panose="020F0302020204030204" pitchFamily="34" charset="0"/>
                <a:cs typeface="Calibri Light" panose="020F0302020204030204" pitchFamily="34" charset="0"/>
              </a:rPr>
              <a:t>.</a:t>
            </a:r>
          </a:p>
          <a:p>
            <a:pPr algn="ctr"/>
            <a:r>
              <a:rPr lang="fr-FR" sz="1800" b="1" dirty="0">
                <a:solidFill>
                  <a:srgbClr val="FF0000"/>
                </a:solidFill>
                <a:latin typeface="Calibri Light" panose="020F0302020204030204" pitchFamily="34" charset="0"/>
                <a:cs typeface="Calibri Light" panose="020F0302020204030204" pitchFamily="34" charset="0"/>
              </a:rPr>
              <a:t>(Exemples: universités, lycées comportant des CPGE ou une STS (Section de Technicien Supérieur), IUT, Ecole de commerce etc.)</a:t>
            </a:r>
          </a:p>
          <a:p>
            <a:pPr algn="ctr"/>
            <a:r>
              <a:rPr lang="fr-FR" sz="1800" dirty="0">
                <a:latin typeface="Calibri Light" panose="020F0302020204030204" pitchFamily="34" charset="0"/>
                <a:cs typeface="Calibri Light" panose="020F0302020204030204" pitchFamily="34" charset="0"/>
              </a:rPr>
              <a:t>ET</a:t>
            </a:r>
          </a:p>
          <a:p>
            <a:pPr>
              <a:buFont typeface="Wingdings" panose="05000000000000000000" pitchFamily="2" charset="2"/>
              <a:buChar char="q"/>
            </a:pPr>
            <a:r>
              <a:rPr lang="fr-FR" sz="1800" dirty="0">
                <a:latin typeface="Calibri Light" panose="020F0302020204030204" pitchFamily="34" charset="0"/>
                <a:cs typeface="Calibri Light" panose="020F0302020204030204" pitchFamily="34" charset="0"/>
              </a:rPr>
              <a:t>Des collèges et des lycées appelés </a:t>
            </a:r>
            <a:r>
              <a:rPr lang="fr-FR" sz="1800" b="1" u="sng" dirty="0">
                <a:solidFill>
                  <a:srgbClr val="2A00B0"/>
                </a:solidFill>
                <a:latin typeface="Calibri Light" panose="020F0302020204030204" pitchFamily="34" charset="0"/>
                <a:cs typeface="Calibri Light" panose="020F0302020204030204" pitchFamily="34" charset="0"/>
              </a:rPr>
              <a:t>«établissements encordés »</a:t>
            </a:r>
          </a:p>
          <a:p>
            <a:pPr marL="0" indent="0" algn="ctr">
              <a:buNone/>
            </a:pPr>
            <a:r>
              <a:rPr lang="fr-FR" sz="1800" b="1" dirty="0">
                <a:solidFill>
                  <a:srgbClr val="FF0000"/>
                </a:solidFill>
                <a:latin typeface="Calibri Light" panose="020F0302020204030204" pitchFamily="34" charset="0"/>
                <a:cs typeface="Calibri Light" panose="020F0302020204030204" pitchFamily="34" charset="0"/>
              </a:rPr>
              <a:t>(Exemples: Collèges et lycées GT et Pro)</a:t>
            </a:r>
          </a:p>
        </p:txBody>
      </p:sp>
      <p:pic>
        <p:nvPicPr>
          <p:cNvPr id="4" name="Image 3">
            <a:extLst>
              <a:ext uri="{FF2B5EF4-FFF2-40B4-BE49-F238E27FC236}">
                <a16:creationId xmlns:a16="http://schemas.microsoft.com/office/drawing/2014/main" id="{B14BE485-EBE3-4922-AC79-B04CDD7FC32C}"/>
              </a:ext>
            </a:extLst>
          </p:cNvPr>
          <p:cNvPicPr>
            <a:picLocks noChangeAspect="1"/>
          </p:cNvPicPr>
          <p:nvPr/>
        </p:nvPicPr>
        <p:blipFill>
          <a:blip r:embed="rId2"/>
          <a:stretch>
            <a:fillRect/>
          </a:stretch>
        </p:blipFill>
        <p:spPr>
          <a:xfrm>
            <a:off x="8881943" y="3187083"/>
            <a:ext cx="2587827" cy="1186296"/>
          </a:xfrm>
          <a:prstGeom prst="rect">
            <a:avLst/>
          </a:prstGeom>
        </p:spPr>
      </p:pic>
      <p:pic>
        <p:nvPicPr>
          <p:cNvPr id="5" name="Image 4">
            <a:extLst>
              <a:ext uri="{FF2B5EF4-FFF2-40B4-BE49-F238E27FC236}">
                <a16:creationId xmlns:a16="http://schemas.microsoft.com/office/drawing/2014/main" id="{A22B5482-F846-4AA1-BF78-34ADE5726929}"/>
              </a:ext>
            </a:extLst>
          </p:cNvPr>
          <p:cNvPicPr>
            <a:picLocks noChangeAspect="1"/>
          </p:cNvPicPr>
          <p:nvPr/>
        </p:nvPicPr>
        <p:blipFill>
          <a:blip r:embed="rId3"/>
          <a:stretch>
            <a:fillRect/>
          </a:stretch>
        </p:blipFill>
        <p:spPr>
          <a:xfrm>
            <a:off x="0" y="0"/>
            <a:ext cx="1542422" cy="999831"/>
          </a:xfrm>
          <a:prstGeom prst="rect">
            <a:avLst/>
          </a:prstGeom>
        </p:spPr>
      </p:pic>
      <p:sp>
        <p:nvSpPr>
          <p:cNvPr id="6" name="Espace réservé du pied de page 5">
            <a:extLst>
              <a:ext uri="{FF2B5EF4-FFF2-40B4-BE49-F238E27FC236}">
                <a16:creationId xmlns:a16="http://schemas.microsoft.com/office/drawing/2014/main" id="{EA949A8C-8A21-44A2-8C31-9CBB2675FF32}"/>
              </a:ext>
            </a:extLst>
          </p:cNvPr>
          <p:cNvSpPr>
            <a:spLocks noGrp="1"/>
          </p:cNvSpPr>
          <p:nvPr>
            <p:ph type="ftr" sz="quarter" idx="11"/>
          </p:nvPr>
        </p:nvSpPr>
        <p:spPr>
          <a:xfrm>
            <a:off x="3084871" y="6607042"/>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367252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8003C-7B51-4EF0-A28B-C8CF4D6A100A}"/>
              </a:ext>
            </a:extLst>
          </p:cNvPr>
          <p:cNvSpPr>
            <a:spLocks noGrp="1"/>
          </p:cNvSpPr>
          <p:nvPr>
            <p:ph type="title"/>
          </p:nvPr>
        </p:nvSpPr>
        <p:spPr>
          <a:xfrm>
            <a:off x="657224" y="499533"/>
            <a:ext cx="10772775" cy="1071815"/>
          </a:xfrm>
        </p:spPr>
        <p:txBody>
          <a:bodyPr/>
          <a:lstStyle/>
          <a:p>
            <a:pPr algn="ctr"/>
            <a:r>
              <a:rPr kumimoji="0" lang="fr-FR" sz="3000" b="1" i="0" u="none" strike="noStrike" kern="1200" cap="none" spc="-120" normalizeH="0" baseline="0" noProof="0" dirty="0">
                <a:ln>
                  <a:noFill/>
                </a:ln>
                <a:solidFill>
                  <a:srgbClr val="2A00B0"/>
                </a:solidFill>
                <a:effectLst/>
                <a:uLnTx/>
                <a:uFillTx/>
                <a:latin typeface="Calibri Light" panose="020F0302020204030204"/>
                <a:ea typeface="+mj-ea"/>
                <a:cs typeface="+mj-cs"/>
              </a:rPr>
              <a:t>C’est quoi les cordées de la réussite sur le terrain? (suite)</a:t>
            </a:r>
            <a:endParaRPr lang="fr-FR" dirty="0"/>
          </a:p>
        </p:txBody>
      </p:sp>
      <p:sp>
        <p:nvSpPr>
          <p:cNvPr id="3" name="Espace réservé du contenu 2">
            <a:extLst>
              <a:ext uri="{FF2B5EF4-FFF2-40B4-BE49-F238E27FC236}">
                <a16:creationId xmlns:a16="http://schemas.microsoft.com/office/drawing/2014/main" id="{9C545F06-1140-4BA4-883C-600732AA8818}"/>
              </a:ext>
            </a:extLst>
          </p:cNvPr>
          <p:cNvSpPr>
            <a:spLocks noGrp="1"/>
          </p:cNvSpPr>
          <p:nvPr>
            <p:ph idx="1"/>
          </p:nvPr>
        </p:nvSpPr>
        <p:spPr>
          <a:xfrm>
            <a:off x="325712" y="1977992"/>
            <a:ext cx="5883942" cy="3766185"/>
          </a:xfrm>
        </p:spPr>
        <p:txBody>
          <a:bodyPr/>
          <a:lstStyle/>
          <a:p>
            <a:pPr marL="0" marR="0" lvl="0" indent="0" algn="just" defTabSz="914400" rtl="0" eaLnBrk="1" fontAlgn="auto" latinLnBrk="0" hangingPunct="1">
              <a:lnSpc>
                <a:spcPct val="85000"/>
              </a:lnSpc>
              <a:spcBef>
                <a:spcPts val="1300"/>
              </a:spcBef>
              <a:spcAft>
                <a:spcPts val="0"/>
              </a:spcAft>
              <a:buClrTx/>
              <a:buSzTx/>
              <a:buFont typeface="Arial" pitchFamily="34" charset="0"/>
              <a:buNone/>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Un travail collaboratif découle de ce partenariat et leur offre </a:t>
            </a:r>
            <a:r>
              <a:rPr kumimoji="0" lang="fr-FR" sz="1800" b="0" i="0" u="none" strike="noStrike" kern="1200" cap="none" spc="0" normalizeH="0" baseline="0" noProof="0" dirty="0">
                <a:ln>
                  <a:noFill/>
                </a:ln>
                <a:solidFill>
                  <a:srgbClr val="2A00B0"/>
                </a:solidFill>
                <a:effectLst/>
                <a:uLnTx/>
                <a:uFillTx/>
                <a:latin typeface="Calibri Light" panose="020F0302020204030204" pitchFamily="34" charset="0"/>
                <a:cs typeface="Calibri Light" panose="020F0302020204030204" pitchFamily="34" charset="0"/>
              </a:rPr>
              <a:t>(«</a:t>
            </a:r>
            <a:r>
              <a:rPr kumimoji="0" lang="fr-FR" sz="1800" b="1" i="0" u="none" strike="noStrike" kern="1200" cap="none" spc="0" normalizeH="0" baseline="0" noProof="0" dirty="0">
                <a:ln>
                  <a:noFill/>
                </a:ln>
                <a:solidFill>
                  <a:srgbClr val="2A00B0"/>
                </a:solidFill>
                <a:effectLst/>
                <a:uLnTx/>
                <a:uFillTx/>
                <a:latin typeface="Calibri Light" panose="020F0302020204030204" pitchFamily="34" charset="0"/>
                <a:cs typeface="Calibri Light" panose="020F0302020204030204" pitchFamily="34" charset="0"/>
              </a:rPr>
              <a:t> à la tête de cordées »</a:t>
            </a:r>
            <a:r>
              <a:rPr kumimoji="0" lang="fr-FR" sz="1800" b="1" i="0" u="none" strike="noStrike" kern="1200" cap="none" spc="0" normalizeH="0" baseline="0" noProof="0" dirty="0">
                <a:ln>
                  <a:noFill/>
                </a:ln>
                <a:solidFill>
                  <a:srgbClr val="50B4C8"/>
                </a:solidFill>
                <a:effectLst/>
                <a:uLnTx/>
                <a:uFillTx/>
                <a:latin typeface="Calibri Light" panose="020F0302020204030204" pitchFamily="34" charset="0"/>
                <a:cs typeface="Calibri Light" panose="020F0302020204030204" pitchFamily="34" charset="0"/>
              </a:rPr>
              <a:t> </a:t>
            </a:r>
            <a:r>
              <a:rPr kumimoji="0" lang="fr-FR" sz="1800" b="0" i="0" u="none"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et </a:t>
            </a:r>
            <a:r>
              <a:rPr kumimoji="0" lang="fr-FR" sz="1800" b="1" i="0" u="none" strike="noStrike" kern="1200" cap="none" spc="0" normalizeH="0" baseline="0" noProof="0" dirty="0">
                <a:ln>
                  <a:noFill/>
                </a:ln>
                <a:solidFill>
                  <a:srgbClr val="2A00B0"/>
                </a:solidFill>
                <a:effectLst/>
                <a:uLnTx/>
                <a:uFillTx/>
                <a:latin typeface="Calibri Light" panose="020F0302020204030204" pitchFamily="34" charset="0"/>
                <a:cs typeface="Calibri Light" panose="020F0302020204030204" pitchFamily="34" charset="0"/>
              </a:rPr>
              <a:t>« à l’établissement encordé »</a:t>
            </a:r>
            <a:r>
              <a:rPr kumimoji="0" lang="fr-FR"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t>
            </a:r>
            <a:r>
              <a:rPr kumimoji="0" lang="fr-FR" sz="1800" b="0" i="0" u="none" strike="noStrike" kern="1200" cap="none" spc="0" normalizeH="0" baseline="0" noProof="0" dirty="0">
                <a:ln>
                  <a:noFill/>
                </a:ln>
                <a:solidFill>
                  <a:srgbClr val="2A00B0"/>
                </a:solidFill>
                <a:effectLst/>
                <a:uLnTx/>
                <a:uFillTx/>
                <a:latin typeface="Calibri Light" panose="020F0302020204030204" pitchFamily="34" charset="0"/>
                <a:cs typeface="Calibri Light" panose="020F0302020204030204" pitchFamily="34" charset="0"/>
              </a:rPr>
              <a:t> </a:t>
            </a:r>
            <a:r>
              <a:rPr kumimoji="0" lang="fr-FR" sz="1800" b="0" i="0" u="none"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la possibilité </a:t>
            </a:r>
            <a:r>
              <a:rPr kumimoji="0" lang="fr-FR" sz="1800" b="1" i="0" u="sng"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de construire ou </a:t>
            </a:r>
            <a:r>
              <a:rPr kumimoji="0" lang="fr-FR" sz="1800" b="1" i="0" u="sng" strike="noStrike" kern="1200" cap="none" spc="0" normalizeH="0" baseline="0" noProof="0" dirty="0" err="1">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co-construire</a:t>
            </a:r>
            <a:r>
              <a:rPr kumimoji="0" lang="fr-FR" sz="1800" b="1" i="0" u="sng"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 des projets d’activités</a:t>
            </a:r>
            <a:r>
              <a:rPr kumimoji="0" lang="fr-FR" sz="1800" b="0" i="0" u="none"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 destinés aux élèves volontaires avec pour finalité </a:t>
            </a:r>
            <a:r>
              <a:rPr kumimoji="0" lang="fr-FR" sz="1800" b="1" i="0" u="sng"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d’accompagner les élèves dans la construction de leurs parcours d’orientation et professionnels.</a:t>
            </a:r>
          </a:p>
          <a:p>
            <a:pPr marL="0" marR="0" lvl="0" indent="0" algn="just" defTabSz="914400" rtl="0" eaLnBrk="1" fontAlgn="auto" latinLnBrk="0" hangingPunct="1">
              <a:lnSpc>
                <a:spcPct val="85000"/>
              </a:lnSpc>
              <a:spcBef>
                <a:spcPts val="1300"/>
              </a:spcBef>
              <a:spcAft>
                <a:spcPts val="0"/>
              </a:spcAft>
              <a:buClrTx/>
              <a:buSzTx/>
              <a:buFont typeface="Arial" pitchFamily="34" charset="0"/>
              <a:buNone/>
              <a:tabLst/>
              <a:defRPr/>
            </a:pPr>
            <a:r>
              <a:rPr kumimoji="0" lang="fr-FR" sz="1800" b="0" i="0" u="none" strike="noStrike" kern="1200" cap="none" spc="0" normalizeH="0" baseline="0" noProof="0" dirty="0">
                <a:ln>
                  <a:noFill/>
                </a:ln>
                <a:solidFill>
                  <a:prstClr val="black">
                    <a:lumMod val="85000"/>
                    <a:lumOff val="15000"/>
                  </a:prstClr>
                </a:solidFill>
                <a:effectLst/>
                <a:uLnTx/>
                <a:uFillTx/>
                <a:latin typeface="Calibri Light" panose="020F0302020204030204" pitchFamily="34" charset="0"/>
                <a:cs typeface="Calibri Light" panose="020F0302020204030204" pitchFamily="34" charset="0"/>
              </a:rPr>
              <a:t>Pour ouvrir le champ des possibles des élèves des partenaires externes peuvent intervenir</a:t>
            </a:r>
          </a:p>
          <a:p>
            <a:pPr marL="0" marR="0" lvl="0" indent="0" algn="ctr" defTabSz="914400" rtl="0" eaLnBrk="1" fontAlgn="auto" latinLnBrk="0" hangingPunct="1">
              <a:lnSpc>
                <a:spcPct val="85000"/>
              </a:lnSpc>
              <a:spcBef>
                <a:spcPts val="1300"/>
              </a:spcBef>
              <a:spcAft>
                <a:spcPts val="0"/>
              </a:spcAft>
              <a:buClrTx/>
              <a:buSzTx/>
              <a:buFont typeface="Arial" pitchFamily="34" charset="0"/>
              <a:buNone/>
              <a:tabLst/>
              <a:defRPr/>
            </a:pPr>
            <a:r>
              <a:rPr kumimoji="0" lang="fr-FR" sz="1800" b="1" i="0"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(Exemples: Entreprises, professionnels et associations </a:t>
            </a:r>
            <a:r>
              <a:rPr kumimoji="0" lang="fr-FR" sz="1800" b="1" i="0" u="none" strike="noStrike" kern="1200" cap="none" spc="0" normalizeH="0" baseline="0" noProof="0" dirty="0" err="1">
                <a:ln>
                  <a:noFill/>
                </a:ln>
                <a:solidFill>
                  <a:srgbClr val="FF0000"/>
                </a:solidFill>
                <a:effectLst/>
                <a:uLnTx/>
                <a:uFillTx/>
                <a:latin typeface="Calibri Light" panose="020F0302020204030204" pitchFamily="34" charset="0"/>
                <a:cs typeface="Calibri Light" panose="020F0302020204030204" pitchFamily="34" charset="0"/>
              </a:rPr>
              <a:t>etc</a:t>
            </a:r>
            <a:r>
              <a:rPr kumimoji="0" lang="fr-FR" sz="1800" b="1" i="0" u="none" strike="noStrike" kern="1200" cap="none" spc="0" normalizeH="0" baseline="0" noProof="0" dirty="0">
                <a:ln>
                  <a:noFill/>
                </a:ln>
                <a:solidFill>
                  <a:srgbClr val="FF0000"/>
                </a:solidFill>
                <a:effectLst/>
                <a:uLnTx/>
                <a:uFillTx/>
                <a:latin typeface="Calibri Light" panose="020F0302020204030204" pitchFamily="34" charset="0"/>
                <a:cs typeface="Calibri Light" panose="020F0302020204030204" pitchFamily="34" charset="0"/>
              </a:rPr>
              <a:t> .)</a:t>
            </a:r>
          </a:p>
          <a:p>
            <a:endParaRPr lang="fr-FR" dirty="0"/>
          </a:p>
        </p:txBody>
      </p:sp>
      <p:pic>
        <p:nvPicPr>
          <p:cNvPr id="4" name="Image 3">
            <a:extLst>
              <a:ext uri="{FF2B5EF4-FFF2-40B4-BE49-F238E27FC236}">
                <a16:creationId xmlns:a16="http://schemas.microsoft.com/office/drawing/2014/main" id="{76201BE9-CD2B-4DF8-AFB0-5E49DD966F6C}"/>
              </a:ext>
            </a:extLst>
          </p:cNvPr>
          <p:cNvPicPr>
            <a:picLocks noChangeAspect="1"/>
          </p:cNvPicPr>
          <p:nvPr/>
        </p:nvPicPr>
        <p:blipFill>
          <a:blip r:embed="rId2"/>
          <a:stretch>
            <a:fillRect/>
          </a:stretch>
        </p:blipFill>
        <p:spPr>
          <a:xfrm>
            <a:off x="0" y="59201"/>
            <a:ext cx="1542422" cy="999831"/>
          </a:xfrm>
          <a:prstGeom prst="rect">
            <a:avLst/>
          </a:prstGeom>
        </p:spPr>
      </p:pic>
      <p:pic>
        <p:nvPicPr>
          <p:cNvPr id="5" name="Image 4">
            <a:extLst>
              <a:ext uri="{FF2B5EF4-FFF2-40B4-BE49-F238E27FC236}">
                <a16:creationId xmlns:a16="http://schemas.microsoft.com/office/drawing/2014/main" id="{8409A4C3-1C89-4786-BD0C-2C18A4A171D8}"/>
              </a:ext>
            </a:extLst>
          </p:cNvPr>
          <p:cNvPicPr>
            <a:picLocks noChangeAspect="1"/>
          </p:cNvPicPr>
          <p:nvPr/>
        </p:nvPicPr>
        <p:blipFill>
          <a:blip r:embed="rId3"/>
          <a:stretch>
            <a:fillRect/>
          </a:stretch>
        </p:blipFill>
        <p:spPr>
          <a:xfrm>
            <a:off x="8924318" y="2775492"/>
            <a:ext cx="2591025" cy="1182727"/>
          </a:xfrm>
          <a:prstGeom prst="rect">
            <a:avLst/>
          </a:prstGeom>
        </p:spPr>
      </p:pic>
      <p:sp>
        <p:nvSpPr>
          <p:cNvPr id="6" name="Espace réservé du pied de page 5">
            <a:extLst>
              <a:ext uri="{FF2B5EF4-FFF2-40B4-BE49-F238E27FC236}">
                <a16:creationId xmlns:a16="http://schemas.microsoft.com/office/drawing/2014/main" id="{A218308E-1EC1-46D3-B530-F1E8EAEB5014}"/>
              </a:ext>
            </a:extLst>
          </p:cNvPr>
          <p:cNvSpPr>
            <a:spLocks noGrp="1"/>
          </p:cNvSpPr>
          <p:nvPr>
            <p:ph type="ftr" sz="quarter" idx="11"/>
          </p:nvPr>
        </p:nvSpPr>
        <p:spPr>
          <a:xfrm>
            <a:off x="2612923" y="6629400"/>
            <a:ext cx="5029200" cy="228600"/>
          </a:xfrm>
        </p:spPr>
        <p:txBody>
          <a:bodyPr/>
          <a:lstStyle/>
          <a:p>
            <a:pPr algn="ctr"/>
            <a:r>
              <a:rPr lang="fr-FR" sz="1400" b="1" dirty="0"/>
              <a:t>Isabelle RODIN </a:t>
            </a:r>
            <a:r>
              <a:rPr lang="fr-FR" sz="1400" b="1" dirty="0" err="1"/>
              <a:t>ien-io</a:t>
            </a:r>
            <a:endParaRPr lang="fr-FR" sz="1400" b="1" dirty="0"/>
          </a:p>
        </p:txBody>
      </p:sp>
    </p:spTree>
    <p:extLst>
      <p:ext uri="{BB962C8B-B14F-4D97-AF65-F5344CB8AC3E}">
        <p14:creationId xmlns:p14="http://schemas.microsoft.com/office/powerpoint/2010/main" val="18394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B4AC9-E614-4511-A1D1-58772FE3BADD}"/>
              </a:ext>
            </a:extLst>
          </p:cNvPr>
          <p:cNvSpPr>
            <a:spLocks noGrp="1"/>
          </p:cNvSpPr>
          <p:nvPr>
            <p:ph type="title"/>
          </p:nvPr>
        </p:nvSpPr>
        <p:spPr>
          <a:xfrm>
            <a:off x="657224" y="499533"/>
            <a:ext cx="10772775" cy="1222735"/>
          </a:xfrm>
        </p:spPr>
        <p:txBody>
          <a:bodyPr/>
          <a:lstStyle/>
          <a:p>
            <a:pPr algn="ctr"/>
            <a:r>
              <a:rPr kumimoji="0" lang="fr-FR" sz="3000" b="1" i="0" u="none" strike="noStrike" kern="1200" cap="none" spc="-120" normalizeH="0" baseline="0" noProof="0" dirty="0">
                <a:ln>
                  <a:noFill/>
                </a:ln>
                <a:solidFill>
                  <a:srgbClr val="2A00B0"/>
                </a:solidFill>
                <a:effectLst/>
                <a:uLnTx/>
                <a:uFillTx/>
                <a:latin typeface="Calibri Light" panose="020F0302020204030204"/>
                <a:ea typeface="+mj-ea"/>
                <a:cs typeface="+mj-cs"/>
              </a:rPr>
              <a:t>C’est quoi les cordées de la réussite sur le terrain?</a:t>
            </a:r>
            <a:endParaRPr lang="fr-FR" dirty="0"/>
          </a:p>
        </p:txBody>
      </p:sp>
      <p:sp>
        <p:nvSpPr>
          <p:cNvPr id="3" name="Espace réservé du contenu 2">
            <a:extLst>
              <a:ext uri="{FF2B5EF4-FFF2-40B4-BE49-F238E27FC236}">
                <a16:creationId xmlns:a16="http://schemas.microsoft.com/office/drawing/2014/main" id="{D89A1BDB-38E8-40BD-B916-4AB6015218E2}"/>
              </a:ext>
            </a:extLst>
          </p:cNvPr>
          <p:cNvSpPr>
            <a:spLocks noGrp="1"/>
          </p:cNvSpPr>
          <p:nvPr>
            <p:ph idx="1"/>
          </p:nvPr>
        </p:nvSpPr>
        <p:spPr>
          <a:xfrm>
            <a:off x="676656" y="2011680"/>
            <a:ext cx="5733021" cy="3766185"/>
          </a:xfrm>
        </p:spPr>
        <p:txBody>
          <a:bodyPr/>
          <a:lstStyle/>
          <a:p>
            <a:pPr algn="just"/>
            <a:r>
              <a:rPr lang="fr-FR" sz="1800" dirty="0"/>
              <a:t>Cette relation tuteur-tutoré contribue à motiver et à éclairer les collégiens et lycéens dans leur parcours. </a:t>
            </a:r>
          </a:p>
          <a:p>
            <a:pPr algn="just"/>
            <a:r>
              <a:rPr lang="fr-FR" sz="1800" dirty="0"/>
              <a:t>Cette relation permet d’échanger sur leur propre itinéraire, les caractéristiques de la formation qu'ils suivent, ils illustrent la diversité des choix possibles et présentent des horizons variés en témoignant de leurs expériences.</a:t>
            </a:r>
          </a:p>
        </p:txBody>
      </p:sp>
      <p:pic>
        <p:nvPicPr>
          <p:cNvPr id="4" name="Image 3">
            <a:extLst>
              <a:ext uri="{FF2B5EF4-FFF2-40B4-BE49-F238E27FC236}">
                <a16:creationId xmlns:a16="http://schemas.microsoft.com/office/drawing/2014/main" id="{B2D4057F-E3FB-4B78-9AF4-835E847C2BB8}"/>
              </a:ext>
            </a:extLst>
          </p:cNvPr>
          <p:cNvPicPr>
            <a:picLocks noChangeAspect="1"/>
          </p:cNvPicPr>
          <p:nvPr/>
        </p:nvPicPr>
        <p:blipFill>
          <a:blip r:embed="rId2"/>
          <a:stretch>
            <a:fillRect/>
          </a:stretch>
        </p:blipFill>
        <p:spPr>
          <a:xfrm>
            <a:off x="8692552" y="3283404"/>
            <a:ext cx="2656111" cy="1222736"/>
          </a:xfrm>
          <a:prstGeom prst="rect">
            <a:avLst/>
          </a:prstGeom>
        </p:spPr>
      </p:pic>
      <p:pic>
        <p:nvPicPr>
          <p:cNvPr id="5" name="Image 4">
            <a:extLst>
              <a:ext uri="{FF2B5EF4-FFF2-40B4-BE49-F238E27FC236}">
                <a16:creationId xmlns:a16="http://schemas.microsoft.com/office/drawing/2014/main" id="{A84E88E5-A75A-49E9-91EB-26FF4DD55AF4}"/>
              </a:ext>
            </a:extLst>
          </p:cNvPr>
          <p:cNvPicPr>
            <a:picLocks noChangeAspect="1"/>
          </p:cNvPicPr>
          <p:nvPr/>
        </p:nvPicPr>
        <p:blipFill>
          <a:blip r:embed="rId3"/>
          <a:stretch>
            <a:fillRect/>
          </a:stretch>
        </p:blipFill>
        <p:spPr>
          <a:xfrm>
            <a:off x="0" y="55890"/>
            <a:ext cx="1542422" cy="999831"/>
          </a:xfrm>
          <a:prstGeom prst="rect">
            <a:avLst/>
          </a:prstGeom>
        </p:spPr>
      </p:pic>
      <p:pic>
        <p:nvPicPr>
          <p:cNvPr id="6" name="Image 5">
            <a:extLst>
              <a:ext uri="{FF2B5EF4-FFF2-40B4-BE49-F238E27FC236}">
                <a16:creationId xmlns:a16="http://schemas.microsoft.com/office/drawing/2014/main" id="{569623CB-6E1E-4A2D-BCBD-C1BCD003F41A}"/>
              </a:ext>
            </a:extLst>
          </p:cNvPr>
          <p:cNvPicPr>
            <a:picLocks noChangeAspect="1"/>
          </p:cNvPicPr>
          <p:nvPr/>
        </p:nvPicPr>
        <p:blipFill>
          <a:blip r:embed="rId4"/>
          <a:stretch>
            <a:fillRect/>
          </a:stretch>
        </p:blipFill>
        <p:spPr>
          <a:xfrm>
            <a:off x="494745" y="4335633"/>
            <a:ext cx="3180610" cy="1731644"/>
          </a:xfrm>
          <a:prstGeom prst="rect">
            <a:avLst/>
          </a:prstGeom>
        </p:spPr>
      </p:pic>
      <p:sp>
        <p:nvSpPr>
          <p:cNvPr id="7" name="Espace réservé du pied de page 6">
            <a:extLst>
              <a:ext uri="{FF2B5EF4-FFF2-40B4-BE49-F238E27FC236}">
                <a16:creationId xmlns:a16="http://schemas.microsoft.com/office/drawing/2014/main" id="{0BEBD86E-5BFC-425A-80A3-FC8F7AA4221F}"/>
              </a:ext>
            </a:extLst>
          </p:cNvPr>
          <p:cNvSpPr>
            <a:spLocks noGrp="1"/>
          </p:cNvSpPr>
          <p:nvPr>
            <p:ph type="ftr" sz="quarter" idx="11"/>
          </p:nvPr>
        </p:nvSpPr>
        <p:spPr>
          <a:xfrm>
            <a:off x="3529011" y="6629400"/>
            <a:ext cx="5029200" cy="228600"/>
          </a:xfrm>
        </p:spPr>
        <p:txBody>
          <a:bodyPr/>
          <a:lstStyle/>
          <a:p>
            <a:pPr algn="ctr"/>
            <a:r>
              <a:rPr lang="fr-FR" sz="1400" b="1" dirty="0"/>
              <a:t>Isabelle RODIN IEN-IO</a:t>
            </a:r>
          </a:p>
        </p:txBody>
      </p:sp>
    </p:spTree>
    <p:extLst>
      <p:ext uri="{BB962C8B-B14F-4D97-AF65-F5344CB8AC3E}">
        <p14:creationId xmlns:p14="http://schemas.microsoft.com/office/powerpoint/2010/main" val="4148040467"/>
      </p:ext>
    </p:extLst>
  </p:cSld>
  <p:clrMapOvr>
    <a:masterClrMapping/>
  </p:clrMapOvr>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TM03457491[[fn=Métropolitain]]</Template>
  <TotalTime>2218</TotalTime>
  <Words>2039</Words>
  <Application>Microsoft Office PowerPoint</Application>
  <PresentationFormat>Grand écran</PresentationFormat>
  <Paragraphs>307</Paragraphs>
  <Slides>34</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34</vt:i4>
      </vt:variant>
    </vt:vector>
  </HeadingPairs>
  <TitlesOfParts>
    <vt:vector size="44" baseType="lpstr">
      <vt:lpstr>Arial</vt:lpstr>
      <vt:lpstr>Calibri</vt:lpstr>
      <vt:lpstr>Calibri </vt:lpstr>
      <vt:lpstr>Calibri Light</vt:lpstr>
      <vt:lpstr>Courier New</vt:lpstr>
      <vt:lpstr>Marianne</vt:lpstr>
      <vt:lpstr>Marianne ExtraBold</vt:lpstr>
      <vt:lpstr>Marianne Light</vt:lpstr>
      <vt:lpstr>Wingdings</vt:lpstr>
      <vt:lpstr>Métropolitain</vt:lpstr>
      <vt:lpstr>Les cordées de la réussite dans la région académique Guadeloupe</vt:lpstr>
      <vt:lpstr>Sommaire</vt:lpstr>
      <vt:lpstr>Accueil des nouveaux</vt:lpstr>
      <vt:lpstr>La référente cordées de la réussite dans l’académie Guadeloupe</vt:lpstr>
      <vt:lpstr>Que sont les cordées de la réussite?</vt:lpstr>
      <vt:lpstr>A qui s’adresse ce dispositif?</vt:lpstr>
      <vt:lpstr>C’est quoi les cordées de la réussite sur le terrain?</vt:lpstr>
      <vt:lpstr>C’est quoi les cordées de la réussite sur le terrain? (suite)</vt:lpstr>
      <vt:lpstr>C’est quoi les cordées de la réussite sur le terrain?</vt:lpstr>
      <vt:lpstr>Quels sont les objectifs des cordées?</vt:lpstr>
      <vt:lpstr>Quelles actions proposer aux élèves?</vt:lpstr>
      <vt:lpstr>Quelles actions proposer aux élèves? (suite)</vt:lpstr>
      <vt:lpstr>Quelles compétences peut-on développer chez les élèves ? </vt:lpstr>
      <vt:lpstr>Présentation PowerPoint</vt:lpstr>
      <vt:lpstr>Présentation PowerPoint</vt:lpstr>
      <vt:lpstr>Présentation PowerPoint</vt:lpstr>
      <vt:lpstr>Quelles sont les ressources qui peuvent être utilisées?</vt:lpstr>
      <vt:lpstr>Situation 24-25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Guadeloupe - Les cordées de la réussite en chiffres </vt:lpstr>
      <vt:lpstr>Présentation PowerPoint</vt:lpstr>
      <vt:lpstr>Evaluation des cordées</vt:lpstr>
      <vt:lpstr>Présentation PowerPoint</vt:lpstr>
      <vt:lpstr>Présentation PowerPoint</vt:lpstr>
      <vt:lpstr>Perspectives pour l’année prochaine</vt:lpstr>
      <vt:lpstr>Calendrier de l’année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cordées de la réussite dans la région académique Guadeloupe</dc:title>
  <dc:creator>Isabelle Rodin</dc:creator>
  <cp:lastModifiedBy>Dolene Clerville</cp:lastModifiedBy>
  <cp:revision>105</cp:revision>
  <cp:lastPrinted>2023-10-16T16:21:39Z</cp:lastPrinted>
  <dcterms:created xsi:type="dcterms:W3CDTF">2023-10-12T03:56:24Z</dcterms:created>
  <dcterms:modified xsi:type="dcterms:W3CDTF">2025-06-25T20:06:15Z</dcterms:modified>
</cp:coreProperties>
</file>