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sldIdLst>
    <p:sldId id="259" r:id="rId2"/>
    <p:sldId id="266" r:id="rId3"/>
    <p:sldId id="268" r:id="rId4"/>
    <p:sldId id="269" r:id="rId5"/>
    <p:sldId id="270" r:id="rId6"/>
    <p:sldId id="271" r:id="rId7"/>
    <p:sldId id="272" r:id="rId8"/>
    <p:sldId id="273" r:id="rId9"/>
    <p:sldId id="274" r:id="rId10"/>
    <p:sldId id="275" r:id="rId11"/>
    <p:sldId id="276" r:id="rId12"/>
    <p:sldId id="277" r:id="rId13"/>
    <p:sldId id="278" r:id="rId14"/>
    <p:sldId id="279" r:id="rId15"/>
  </p:sldIdLst>
  <p:sldSz cx="9144000" cy="5143500" type="screen16x9"/>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62" name="PlaceHolder 2"/>
          <p:cNvSpPr>
            <a:spLocks noGrp="1"/>
          </p:cNvSpPr>
          <p:nvPr>
            <p:ph type="body"/>
          </p:nvPr>
        </p:nvSpPr>
        <p:spPr>
          <a:xfrm>
            <a:off x="311760" y="1152360"/>
            <a:ext cx="8519760" cy="1629000"/>
          </a:xfrm>
          <a:prstGeom prst="rect">
            <a:avLst/>
          </a:prstGeom>
        </p:spPr>
        <p:txBody>
          <a:bodyPr lIns="0" tIns="0" rIns="0" bIns="0">
            <a:normAutofit/>
          </a:bodyPr>
          <a:lstStyle/>
          <a:p>
            <a:endParaRPr lang="fr-FR" sz="3200" b="0" strike="noStrike" spc="-1">
              <a:latin typeface="Arial"/>
            </a:endParaRPr>
          </a:p>
        </p:txBody>
      </p:sp>
      <p:sp>
        <p:nvSpPr>
          <p:cNvPr id="63" name="PlaceHolder 3"/>
          <p:cNvSpPr>
            <a:spLocks noGrp="1"/>
          </p:cNvSpPr>
          <p:nvPr>
            <p:ph type="body"/>
          </p:nvPr>
        </p:nvSpPr>
        <p:spPr>
          <a:xfrm>
            <a:off x="311760" y="2936520"/>
            <a:ext cx="851976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65" name="PlaceHolder 2"/>
          <p:cNvSpPr>
            <a:spLocks noGrp="1"/>
          </p:cNvSpPr>
          <p:nvPr>
            <p:ph type="body"/>
          </p:nvPr>
        </p:nvSpPr>
        <p:spPr>
          <a:xfrm>
            <a:off x="311760" y="1152360"/>
            <a:ext cx="4157280" cy="1629000"/>
          </a:xfrm>
          <a:prstGeom prst="rect">
            <a:avLst/>
          </a:prstGeom>
        </p:spPr>
        <p:txBody>
          <a:bodyPr lIns="0" tIns="0" rIns="0" bIns="0">
            <a:normAutofit/>
          </a:bodyPr>
          <a:lstStyle/>
          <a:p>
            <a:endParaRPr lang="fr-FR" sz="3200" b="0" strike="noStrike" spc="-1">
              <a:latin typeface="Arial"/>
            </a:endParaRPr>
          </a:p>
        </p:txBody>
      </p:sp>
      <p:sp>
        <p:nvSpPr>
          <p:cNvPr id="66" name="PlaceHolder 3"/>
          <p:cNvSpPr>
            <a:spLocks noGrp="1"/>
          </p:cNvSpPr>
          <p:nvPr>
            <p:ph type="body"/>
          </p:nvPr>
        </p:nvSpPr>
        <p:spPr>
          <a:xfrm>
            <a:off x="4677120" y="1152360"/>
            <a:ext cx="4157280" cy="1629000"/>
          </a:xfrm>
          <a:prstGeom prst="rect">
            <a:avLst/>
          </a:prstGeom>
        </p:spPr>
        <p:txBody>
          <a:bodyPr lIns="0" tIns="0" rIns="0" bIns="0">
            <a:normAutofit/>
          </a:bodyPr>
          <a:lstStyle/>
          <a:p>
            <a:endParaRPr lang="fr-FR" sz="3200" b="0" strike="noStrike" spc="-1">
              <a:latin typeface="Arial"/>
            </a:endParaRPr>
          </a:p>
        </p:txBody>
      </p:sp>
      <p:sp>
        <p:nvSpPr>
          <p:cNvPr id="67" name="PlaceHolder 4"/>
          <p:cNvSpPr>
            <a:spLocks noGrp="1"/>
          </p:cNvSpPr>
          <p:nvPr>
            <p:ph type="body"/>
          </p:nvPr>
        </p:nvSpPr>
        <p:spPr>
          <a:xfrm>
            <a:off x="311760" y="2936520"/>
            <a:ext cx="4157280" cy="1629000"/>
          </a:xfrm>
          <a:prstGeom prst="rect">
            <a:avLst/>
          </a:prstGeom>
        </p:spPr>
        <p:txBody>
          <a:bodyPr lIns="0" tIns="0" rIns="0" bIns="0">
            <a:normAutofit/>
          </a:bodyPr>
          <a:lstStyle/>
          <a:p>
            <a:endParaRPr lang="fr-FR" sz="3200" b="0" strike="noStrike" spc="-1">
              <a:latin typeface="Arial"/>
            </a:endParaRPr>
          </a:p>
        </p:txBody>
      </p:sp>
      <p:sp>
        <p:nvSpPr>
          <p:cNvPr id="68" name="PlaceHolder 5"/>
          <p:cNvSpPr>
            <a:spLocks noGrp="1"/>
          </p:cNvSpPr>
          <p:nvPr>
            <p:ph type="body"/>
          </p:nvPr>
        </p:nvSpPr>
        <p:spPr>
          <a:xfrm>
            <a:off x="4677120" y="2936520"/>
            <a:ext cx="415728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70" name="PlaceHolder 2"/>
          <p:cNvSpPr>
            <a:spLocks noGrp="1"/>
          </p:cNvSpPr>
          <p:nvPr>
            <p:ph type="body"/>
          </p:nvPr>
        </p:nvSpPr>
        <p:spPr>
          <a:xfrm>
            <a:off x="311760" y="1152360"/>
            <a:ext cx="2743200" cy="1629000"/>
          </a:xfrm>
          <a:prstGeom prst="rect">
            <a:avLst/>
          </a:prstGeom>
        </p:spPr>
        <p:txBody>
          <a:bodyPr lIns="0" tIns="0" rIns="0" bIns="0">
            <a:normAutofit/>
          </a:bodyPr>
          <a:lstStyle/>
          <a:p>
            <a:endParaRPr lang="fr-FR" sz="3200" b="0" strike="noStrike" spc="-1">
              <a:latin typeface="Arial"/>
            </a:endParaRPr>
          </a:p>
        </p:txBody>
      </p:sp>
      <p:sp>
        <p:nvSpPr>
          <p:cNvPr id="71" name="PlaceHolder 3"/>
          <p:cNvSpPr>
            <a:spLocks noGrp="1"/>
          </p:cNvSpPr>
          <p:nvPr>
            <p:ph type="body"/>
          </p:nvPr>
        </p:nvSpPr>
        <p:spPr>
          <a:xfrm>
            <a:off x="3192480" y="1152360"/>
            <a:ext cx="2743200" cy="1629000"/>
          </a:xfrm>
          <a:prstGeom prst="rect">
            <a:avLst/>
          </a:prstGeom>
        </p:spPr>
        <p:txBody>
          <a:bodyPr lIns="0" tIns="0" rIns="0" bIns="0">
            <a:normAutofit/>
          </a:bodyPr>
          <a:lstStyle/>
          <a:p>
            <a:endParaRPr lang="fr-FR" sz="3200" b="0" strike="noStrike" spc="-1">
              <a:latin typeface="Arial"/>
            </a:endParaRPr>
          </a:p>
        </p:txBody>
      </p:sp>
      <p:sp>
        <p:nvSpPr>
          <p:cNvPr id="72" name="PlaceHolder 4"/>
          <p:cNvSpPr>
            <a:spLocks noGrp="1"/>
          </p:cNvSpPr>
          <p:nvPr>
            <p:ph type="body"/>
          </p:nvPr>
        </p:nvSpPr>
        <p:spPr>
          <a:xfrm>
            <a:off x="6073200" y="1152360"/>
            <a:ext cx="2743200" cy="1629000"/>
          </a:xfrm>
          <a:prstGeom prst="rect">
            <a:avLst/>
          </a:prstGeom>
        </p:spPr>
        <p:txBody>
          <a:bodyPr lIns="0" tIns="0" rIns="0" bIns="0">
            <a:normAutofit/>
          </a:bodyPr>
          <a:lstStyle/>
          <a:p>
            <a:endParaRPr lang="fr-FR" sz="3200" b="0" strike="noStrike" spc="-1">
              <a:latin typeface="Arial"/>
            </a:endParaRPr>
          </a:p>
        </p:txBody>
      </p:sp>
      <p:sp>
        <p:nvSpPr>
          <p:cNvPr id="73" name="PlaceHolder 5"/>
          <p:cNvSpPr>
            <a:spLocks noGrp="1"/>
          </p:cNvSpPr>
          <p:nvPr>
            <p:ph type="body"/>
          </p:nvPr>
        </p:nvSpPr>
        <p:spPr>
          <a:xfrm>
            <a:off x="311760" y="2936520"/>
            <a:ext cx="2743200" cy="1629000"/>
          </a:xfrm>
          <a:prstGeom prst="rect">
            <a:avLst/>
          </a:prstGeom>
        </p:spPr>
        <p:txBody>
          <a:bodyPr lIns="0" tIns="0" rIns="0" bIns="0">
            <a:normAutofit/>
          </a:bodyPr>
          <a:lstStyle/>
          <a:p>
            <a:endParaRPr lang="fr-FR" sz="3200" b="0" strike="noStrike" spc="-1">
              <a:latin typeface="Arial"/>
            </a:endParaRPr>
          </a:p>
        </p:txBody>
      </p:sp>
      <p:sp>
        <p:nvSpPr>
          <p:cNvPr id="74" name="PlaceHolder 6"/>
          <p:cNvSpPr>
            <a:spLocks noGrp="1"/>
          </p:cNvSpPr>
          <p:nvPr>
            <p:ph type="body"/>
          </p:nvPr>
        </p:nvSpPr>
        <p:spPr>
          <a:xfrm>
            <a:off x="3192480" y="2936520"/>
            <a:ext cx="2743200" cy="1629000"/>
          </a:xfrm>
          <a:prstGeom prst="rect">
            <a:avLst/>
          </a:prstGeom>
        </p:spPr>
        <p:txBody>
          <a:bodyPr lIns="0" tIns="0" rIns="0" bIns="0">
            <a:normAutofit/>
          </a:bodyPr>
          <a:lstStyle/>
          <a:p>
            <a:endParaRPr lang="fr-FR" sz="3200" b="0" strike="noStrike" spc="-1">
              <a:latin typeface="Arial"/>
            </a:endParaRPr>
          </a:p>
        </p:txBody>
      </p:sp>
      <p:sp>
        <p:nvSpPr>
          <p:cNvPr id="75" name="PlaceHolder 7"/>
          <p:cNvSpPr>
            <a:spLocks noGrp="1"/>
          </p:cNvSpPr>
          <p:nvPr>
            <p:ph type="body"/>
          </p:nvPr>
        </p:nvSpPr>
        <p:spPr>
          <a:xfrm>
            <a:off x="6073200" y="2936520"/>
            <a:ext cx="274320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41" name="PlaceHolder 2"/>
          <p:cNvSpPr>
            <a:spLocks noGrp="1"/>
          </p:cNvSpPr>
          <p:nvPr>
            <p:ph type="subTitle"/>
          </p:nvPr>
        </p:nvSpPr>
        <p:spPr>
          <a:xfrm>
            <a:off x="311760" y="1152360"/>
            <a:ext cx="8519760" cy="341568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43" name="PlaceHolder 2"/>
          <p:cNvSpPr>
            <a:spLocks noGrp="1"/>
          </p:cNvSpPr>
          <p:nvPr>
            <p:ph type="body"/>
          </p:nvPr>
        </p:nvSpPr>
        <p:spPr>
          <a:xfrm>
            <a:off x="311760" y="1152360"/>
            <a:ext cx="8519760" cy="34156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45" name="PlaceHolder 2"/>
          <p:cNvSpPr>
            <a:spLocks noGrp="1"/>
          </p:cNvSpPr>
          <p:nvPr>
            <p:ph type="body"/>
          </p:nvPr>
        </p:nvSpPr>
        <p:spPr>
          <a:xfrm>
            <a:off x="311760" y="1152360"/>
            <a:ext cx="4157280" cy="3415680"/>
          </a:xfrm>
          <a:prstGeom prst="rect">
            <a:avLst/>
          </a:prstGeom>
        </p:spPr>
        <p:txBody>
          <a:bodyPr lIns="0" tIns="0" rIns="0" bIns="0">
            <a:normAutofit/>
          </a:bodyPr>
          <a:lstStyle/>
          <a:p>
            <a:endParaRPr lang="fr-FR" sz="3200" b="0" strike="noStrike" spc="-1">
              <a:latin typeface="Arial"/>
            </a:endParaRPr>
          </a:p>
        </p:txBody>
      </p:sp>
      <p:sp>
        <p:nvSpPr>
          <p:cNvPr id="46" name="PlaceHolder 3"/>
          <p:cNvSpPr>
            <a:spLocks noGrp="1"/>
          </p:cNvSpPr>
          <p:nvPr>
            <p:ph type="body"/>
          </p:nvPr>
        </p:nvSpPr>
        <p:spPr>
          <a:xfrm>
            <a:off x="4677120" y="1152360"/>
            <a:ext cx="4157280" cy="34156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311760" y="444960"/>
            <a:ext cx="8519760" cy="265284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50" name="PlaceHolder 2"/>
          <p:cNvSpPr>
            <a:spLocks noGrp="1"/>
          </p:cNvSpPr>
          <p:nvPr>
            <p:ph type="body"/>
          </p:nvPr>
        </p:nvSpPr>
        <p:spPr>
          <a:xfrm>
            <a:off x="311760" y="1152360"/>
            <a:ext cx="4157280" cy="1629000"/>
          </a:xfrm>
          <a:prstGeom prst="rect">
            <a:avLst/>
          </a:prstGeom>
        </p:spPr>
        <p:txBody>
          <a:bodyPr lIns="0" tIns="0" rIns="0" bIns="0">
            <a:normAutofit/>
          </a:bodyPr>
          <a:lstStyle/>
          <a:p>
            <a:endParaRPr lang="fr-FR" sz="3200" b="0" strike="noStrike" spc="-1">
              <a:latin typeface="Arial"/>
            </a:endParaRPr>
          </a:p>
        </p:txBody>
      </p:sp>
      <p:sp>
        <p:nvSpPr>
          <p:cNvPr id="51" name="PlaceHolder 3"/>
          <p:cNvSpPr>
            <a:spLocks noGrp="1"/>
          </p:cNvSpPr>
          <p:nvPr>
            <p:ph type="body"/>
          </p:nvPr>
        </p:nvSpPr>
        <p:spPr>
          <a:xfrm>
            <a:off x="4677120" y="1152360"/>
            <a:ext cx="4157280" cy="3415680"/>
          </a:xfrm>
          <a:prstGeom prst="rect">
            <a:avLst/>
          </a:prstGeom>
        </p:spPr>
        <p:txBody>
          <a:bodyPr lIns="0" tIns="0" rIns="0" bIns="0">
            <a:normAutofit/>
          </a:bodyPr>
          <a:lstStyle/>
          <a:p>
            <a:endParaRPr lang="fr-FR" sz="3200" b="0" strike="noStrike" spc="-1">
              <a:latin typeface="Arial"/>
            </a:endParaRPr>
          </a:p>
        </p:txBody>
      </p:sp>
      <p:sp>
        <p:nvSpPr>
          <p:cNvPr id="52" name="PlaceHolder 4"/>
          <p:cNvSpPr>
            <a:spLocks noGrp="1"/>
          </p:cNvSpPr>
          <p:nvPr>
            <p:ph type="body"/>
          </p:nvPr>
        </p:nvSpPr>
        <p:spPr>
          <a:xfrm>
            <a:off x="311760" y="2936520"/>
            <a:ext cx="415728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54" name="PlaceHolder 2"/>
          <p:cNvSpPr>
            <a:spLocks noGrp="1"/>
          </p:cNvSpPr>
          <p:nvPr>
            <p:ph type="body"/>
          </p:nvPr>
        </p:nvSpPr>
        <p:spPr>
          <a:xfrm>
            <a:off x="311760" y="1152360"/>
            <a:ext cx="4157280" cy="3415680"/>
          </a:xfrm>
          <a:prstGeom prst="rect">
            <a:avLst/>
          </a:prstGeom>
        </p:spPr>
        <p:txBody>
          <a:bodyPr lIns="0" tIns="0" rIns="0" bIns="0">
            <a:normAutofit/>
          </a:bodyPr>
          <a:lstStyle/>
          <a:p>
            <a:endParaRPr lang="fr-FR" sz="3200" b="0" strike="noStrike" spc="-1">
              <a:latin typeface="Arial"/>
            </a:endParaRPr>
          </a:p>
        </p:txBody>
      </p:sp>
      <p:sp>
        <p:nvSpPr>
          <p:cNvPr id="55" name="PlaceHolder 3"/>
          <p:cNvSpPr>
            <a:spLocks noGrp="1"/>
          </p:cNvSpPr>
          <p:nvPr>
            <p:ph type="body"/>
          </p:nvPr>
        </p:nvSpPr>
        <p:spPr>
          <a:xfrm>
            <a:off x="4677120" y="1152360"/>
            <a:ext cx="4157280" cy="1629000"/>
          </a:xfrm>
          <a:prstGeom prst="rect">
            <a:avLst/>
          </a:prstGeom>
        </p:spPr>
        <p:txBody>
          <a:bodyPr lIns="0" tIns="0" rIns="0" bIns="0">
            <a:normAutofit/>
          </a:bodyPr>
          <a:lstStyle/>
          <a:p>
            <a:endParaRPr lang="fr-FR" sz="3200" b="0" strike="noStrike" spc="-1">
              <a:latin typeface="Arial"/>
            </a:endParaRPr>
          </a:p>
        </p:txBody>
      </p:sp>
      <p:sp>
        <p:nvSpPr>
          <p:cNvPr id="56" name="PlaceHolder 4"/>
          <p:cNvSpPr>
            <a:spLocks noGrp="1"/>
          </p:cNvSpPr>
          <p:nvPr>
            <p:ph type="body"/>
          </p:nvPr>
        </p:nvSpPr>
        <p:spPr>
          <a:xfrm>
            <a:off x="4677120" y="2936520"/>
            <a:ext cx="415728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311760" y="418320"/>
            <a:ext cx="8519760" cy="625320"/>
          </a:xfrm>
          <a:prstGeom prst="rect">
            <a:avLst/>
          </a:prstGeom>
        </p:spPr>
        <p:txBody>
          <a:bodyPr lIns="0" tIns="0" rIns="0" bIns="0" anchor="ctr">
            <a:noAutofit/>
          </a:bodyPr>
          <a:lstStyle/>
          <a:p>
            <a:pPr algn="ctr"/>
            <a:endParaRPr lang="fr-FR" sz="4400" b="0" strike="noStrike" spc="-1">
              <a:latin typeface="Arial"/>
            </a:endParaRPr>
          </a:p>
        </p:txBody>
      </p:sp>
      <p:sp>
        <p:nvSpPr>
          <p:cNvPr id="58" name="PlaceHolder 2"/>
          <p:cNvSpPr>
            <a:spLocks noGrp="1"/>
          </p:cNvSpPr>
          <p:nvPr>
            <p:ph type="body"/>
          </p:nvPr>
        </p:nvSpPr>
        <p:spPr>
          <a:xfrm>
            <a:off x="311760" y="1152360"/>
            <a:ext cx="4157280" cy="1629000"/>
          </a:xfrm>
          <a:prstGeom prst="rect">
            <a:avLst/>
          </a:prstGeom>
        </p:spPr>
        <p:txBody>
          <a:bodyPr lIns="0" tIns="0" rIns="0" bIns="0">
            <a:normAutofit/>
          </a:bodyPr>
          <a:lstStyle/>
          <a:p>
            <a:endParaRPr lang="fr-FR" sz="3200" b="0" strike="noStrike" spc="-1">
              <a:latin typeface="Arial"/>
            </a:endParaRPr>
          </a:p>
        </p:txBody>
      </p:sp>
      <p:sp>
        <p:nvSpPr>
          <p:cNvPr id="59" name="PlaceHolder 3"/>
          <p:cNvSpPr>
            <a:spLocks noGrp="1"/>
          </p:cNvSpPr>
          <p:nvPr>
            <p:ph type="body"/>
          </p:nvPr>
        </p:nvSpPr>
        <p:spPr>
          <a:xfrm>
            <a:off x="4677120" y="1152360"/>
            <a:ext cx="4157280" cy="1629000"/>
          </a:xfrm>
          <a:prstGeom prst="rect">
            <a:avLst/>
          </a:prstGeom>
        </p:spPr>
        <p:txBody>
          <a:bodyPr lIns="0" tIns="0" rIns="0" bIns="0">
            <a:normAutofit/>
          </a:bodyPr>
          <a:lstStyle/>
          <a:p>
            <a:endParaRPr lang="fr-FR" sz="3200" b="0" strike="noStrike" spc="-1">
              <a:latin typeface="Arial"/>
            </a:endParaRPr>
          </a:p>
        </p:txBody>
      </p:sp>
      <p:sp>
        <p:nvSpPr>
          <p:cNvPr id="60" name="PlaceHolder 4"/>
          <p:cNvSpPr>
            <a:spLocks noGrp="1"/>
          </p:cNvSpPr>
          <p:nvPr>
            <p:ph type="body"/>
          </p:nvPr>
        </p:nvSpPr>
        <p:spPr>
          <a:xfrm>
            <a:off x="311760" y="2936520"/>
            <a:ext cx="8519760" cy="16290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311760" y="444960"/>
            <a:ext cx="8519760" cy="572040"/>
          </a:xfrm>
          <a:prstGeom prst="rect">
            <a:avLst/>
          </a:prstGeom>
        </p:spPr>
        <p:txBody>
          <a:bodyPr lIns="0" tIns="0" rIns="0" bIns="0" anchor="ctr">
            <a:noAutofit/>
          </a:bodyPr>
          <a:lstStyle/>
          <a:p>
            <a:r>
              <a:rPr lang="fr-FR" sz="1800" b="0" strike="noStrike" spc="-1">
                <a:latin typeface="Arial"/>
              </a:rPr>
              <a:t>Cliquez pour éditer le format du texte-titre</a:t>
            </a:r>
          </a:p>
        </p:txBody>
      </p:sp>
      <p:sp>
        <p:nvSpPr>
          <p:cNvPr id="39" name="PlaceHolder 2"/>
          <p:cNvSpPr>
            <a:spLocks noGrp="1"/>
          </p:cNvSpPr>
          <p:nvPr>
            <p:ph type="body"/>
          </p:nvPr>
        </p:nvSpPr>
        <p:spPr>
          <a:xfrm>
            <a:off x="311760" y="1152360"/>
            <a:ext cx="8519760" cy="34156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18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 name="Image 5_1"/>
          <p:cNvPicPr/>
          <p:nvPr/>
        </p:nvPicPr>
        <p:blipFill>
          <a:blip r:embed="rId2"/>
          <a:stretch/>
        </p:blipFill>
        <p:spPr>
          <a:xfrm>
            <a:off x="7380000" y="1296000"/>
            <a:ext cx="1602360" cy="900000"/>
          </a:xfrm>
          <a:prstGeom prst="rect">
            <a:avLst/>
          </a:prstGeom>
          <a:ln w="0">
            <a:noFill/>
          </a:ln>
        </p:spPr>
      </p:pic>
      <p:pic>
        <p:nvPicPr>
          <p:cNvPr id="115" name="Image 6_0"/>
          <p:cNvPicPr/>
          <p:nvPr/>
        </p:nvPicPr>
        <p:blipFill>
          <a:blip r:embed="rId3"/>
          <a:stretch/>
        </p:blipFill>
        <p:spPr>
          <a:xfrm>
            <a:off x="7380000" y="396000"/>
            <a:ext cx="1087200" cy="999360"/>
          </a:xfrm>
          <a:prstGeom prst="rect">
            <a:avLst/>
          </a:prstGeom>
          <a:ln w="0">
            <a:noFill/>
          </a:ln>
        </p:spPr>
      </p:pic>
      <p:pic>
        <p:nvPicPr>
          <p:cNvPr id="116" name="Image 8_0"/>
          <p:cNvPicPr/>
          <p:nvPr/>
        </p:nvPicPr>
        <p:blipFill>
          <a:blip r:embed="rId4"/>
          <a:stretch/>
        </p:blipFill>
        <p:spPr>
          <a:xfrm>
            <a:off x="7380000" y="2556000"/>
            <a:ext cx="1104840" cy="1104840"/>
          </a:xfrm>
          <a:prstGeom prst="rect">
            <a:avLst/>
          </a:prstGeom>
          <a:ln w="0">
            <a:noFill/>
          </a:ln>
        </p:spPr>
      </p:pic>
      <p:pic>
        <p:nvPicPr>
          <p:cNvPr id="117" name="Image 116"/>
          <p:cNvPicPr/>
          <p:nvPr/>
        </p:nvPicPr>
        <p:blipFill>
          <a:blip r:embed="rId5"/>
          <a:stretch/>
        </p:blipFill>
        <p:spPr>
          <a:xfrm>
            <a:off x="7380000" y="3996000"/>
            <a:ext cx="1260000" cy="726480"/>
          </a:xfrm>
          <a:prstGeom prst="rect">
            <a:avLst/>
          </a:prstGeom>
          <a:ln w="0">
            <a:noFill/>
          </a:ln>
        </p:spPr>
      </p:pic>
      <p:grpSp>
        <p:nvGrpSpPr>
          <p:cNvPr id="118" name="Groupe 117"/>
          <p:cNvGrpSpPr/>
          <p:nvPr/>
        </p:nvGrpSpPr>
        <p:grpSpPr>
          <a:xfrm>
            <a:off x="259773" y="579600"/>
            <a:ext cx="7019640" cy="3779640"/>
            <a:chOff x="0" y="682200"/>
            <a:chExt cx="7019640" cy="3779640"/>
          </a:xfrm>
        </p:grpSpPr>
        <p:sp>
          <p:nvSpPr>
            <p:cNvPr id="119" name="Google Shape;113;p26_0"/>
            <p:cNvSpPr/>
            <p:nvPr/>
          </p:nvSpPr>
          <p:spPr>
            <a:xfrm>
              <a:off x="0" y="682200"/>
              <a:ext cx="7019640" cy="3779640"/>
            </a:xfrm>
            <a:prstGeom prst="rect">
              <a:avLst/>
            </a:prstGeom>
            <a:solidFill>
              <a:srgbClr val="40BAD2"/>
            </a:solidFill>
            <a:ln w="0">
              <a:noFill/>
            </a:ln>
          </p:spPr>
          <p:style>
            <a:lnRef idx="0">
              <a:scrgbClr r="0" g="0" b="0"/>
            </a:lnRef>
            <a:fillRef idx="0">
              <a:scrgbClr r="0" g="0" b="0"/>
            </a:fillRef>
            <a:effectRef idx="0">
              <a:scrgbClr r="0" g="0" b="0"/>
            </a:effectRef>
            <a:fontRef idx="minor"/>
          </p:style>
        </p:sp>
        <p:sp>
          <p:nvSpPr>
            <p:cNvPr id="120" name="ZoneTexte 119"/>
            <p:cNvSpPr txBox="1"/>
            <p:nvPr/>
          </p:nvSpPr>
          <p:spPr>
            <a:xfrm>
              <a:off x="895320" y="3563280"/>
              <a:ext cx="4972680" cy="741600"/>
            </a:xfrm>
            <a:prstGeom prst="rect">
              <a:avLst/>
            </a:prstGeom>
            <a:noFill/>
            <a:ln w="0">
              <a:noFill/>
            </a:ln>
          </p:spPr>
          <p:txBody>
            <a:bodyPr lIns="90000" tIns="45000" rIns="90000" bIns="45000">
              <a:noAutofit/>
            </a:bodyPr>
            <a:lstStyle/>
            <a:p>
              <a:r>
                <a:rPr lang="fr-FR" sz="2800" b="1" strike="noStrike" spc="-1">
                  <a:solidFill>
                    <a:srgbClr val="FFFFFF"/>
                  </a:solidFill>
                  <a:latin typeface="Calibri"/>
                  <a:ea typeface="DejaVu Sans"/>
                </a:rPr>
                <a:t>La Cité éducative de Sainte-Rose</a:t>
              </a:r>
              <a:endParaRPr lang="fr-FR" sz="2800" b="0" strike="noStrike" spc="-1">
                <a:latin typeface="Calibri"/>
              </a:endParaRPr>
            </a:p>
          </p:txBody>
        </p:sp>
        <p:pic>
          <p:nvPicPr>
            <p:cNvPr id="121" name="Image 120"/>
            <p:cNvPicPr/>
            <p:nvPr/>
          </p:nvPicPr>
          <p:blipFill>
            <a:blip r:embed="rId6"/>
            <a:stretch/>
          </p:blipFill>
          <p:spPr>
            <a:xfrm>
              <a:off x="711360" y="969480"/>
              <a:ext cx="5588640" cy="2654280"/>
            </a:xfrm>
            <a:prstGeom prst="rect">
              <a:avLst/>
            </a:prstGeom>
            <a:ln w="0">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LE COMITE TECHNIQUE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4" name="Rectangle 3"/>
          <p:cNvSpPr/>
          <p:nvPr/>
        </p:nvSpPr>
        <p:spPr>
          <a:xfrm>
            <a:off x="312119" y="1006689"/>
            <a:ext cx="7462517" cy="3200876"/>
          </a:xfrm>
          <a:prstGeom prst="rect">
            <a:avLst/>
          </a:prstGeom>
        </p:spPr>
        <p:txBody>
          <a:bodyPr wrap="square">
            <a:spAutoFit/>
          </a:bodyPr>
          <a:lstStyle/>
          <a:p>
            <a:pPr>
              <a:spcAft>
                <a:spcPts val="0"/>
              </a:spcAft>
            </a:pPr>
            <a:r>
              <a:rPr lang="fr-FR" sz="2000" b="1" kern="150" dirty="0">
                <a:latin typeface="Marianne"/>
                <a:ea typeface="NSimSun" panose="02010609030101010101" pitchFamily="49" charset="-122"/>
                <a:cs typeface="Arial" panose="020B0604020202020204" pitchFamily="34" charset="0"/>
              </a:rPr>
              <a:t>R</a:t>
            </a:r>
            <a:r>
              <a:rPr lang="fr-FR" sz="2000" b="1" kern="150" dirty="0">
                <a:latin typeface="Arial" panose="020B0604020202020204" pitchFamily="34" charset="0"/>
                <a:ea typeface="NSimSun" panose="02010609030101010101" pitchFamily="49" charset="-122"/>
                <a:cs typeface="Arial" panose="020B0604020202020204" pitchFamily="34" charset="0"/>
              </a:rPr>
              <a:t>Ô</a:t>
            </a:r>
            <a:r>
              <a:rPr lang="fr-FR" sz="2000" b="1" kern="150" dirty="0">
                <a:latin typeface="Marianne"/>
                <a:ea typeface="NSimSun" panose="02010609030101010101" pitchFamily="49" charset="-122"/>
                <a:cs typeface="Arial" panose="020B0604020202020204" pitchFamily="34" charset="0"/>
              </a:rPr>
              <a:t>LE  DU COMITE TECHNIQUE</a:t>
            </a:r>
            <a:endParaRPr lang="fr-FR" sz="2000" kern="150" dirty="0">
              <a:latin typeface="Liberation Serif"/>
              <a:ea typeface="NSimSun" panose="02010609030101010101" pitchFamily="49" charset="-122"/>
              <a:cs typeface="Arial" panose="020B0604020202020204" pitchFamily="34" charset="0"/>
            </a:endParaRPr>
          </a:p>
          <a:p>
            <a:pPr>
              <a:spcAft>
                <a:spcPts val="0"/>
              </a:spcAft>
            </a:pPr>
            <a:endParaRPr lang="fr-FR" kern="150" dirty="0">
              <a:latin typeface="Calibri Light" panose="020F0302020204030204" pitchFamily="34" charset="0"/>
              <a:ea typeface="NSimSun" panose="02010609030101010101" pitchFamily="49" charset="-122"/>
              <a:cs typeface="Arial" panose="020B0604020202020204" pitchFamily="34" charset="0"/>
            </a:endParaRPr>
          </a:p>
          <a:p>
            <a:r>
              <a:rPr lang="fr-FR" dirty="0"/>
              <a:t>Il donne un avis sur les projets à soutenir dans le cadre du fonds de la cité éducative au regard des orientations validées par le comité de pilotage. Il est chargé de l’évaluation de la démarche et propose des éléments au comité de pilotage.</a:t>
            </a:r>
          </a:p>
          <a:p>
            <a:r>
              <a:rPr lang="fr-FR" dirty="0"/>
              <a:t> </a:t>
            </a:r>
          </a:p>
          <a:p>
            <a:r>
              <a:rPr lang="fr-FR" b="1" dirty="0"/>
              <a:t>Fréquence des réunions :</a:t>
            </a:r>
            <a:endParaRPr lang="fr-FR" dirty="0"/>
          </a:p>
          <a:p>
            <a:r>
              <a:rPr lang="fr-FR" dirty="0"/>
              <a:t> 1 fois / Mois sous forme de </a:t>
            </a:r>
            <a:r>
              <a:rPr lang="fr-FR" dirty="0" err="1"/>
              <a:t>wébinaire</a:t>
            </a:r>
            <a:r>
              <a:rPr lang="fr-FR" dirty="0"/>
              <a:t> d’1H.</a:t>
            </a:r>
          </a:p>
          <a:p>
            <a:pPr>
              <a:spcAft>
                <a:spcPts val="0"/>
              </a:spcAft>
            </a:pPr>
            <a:endParaRPr lang="fr-FR" kern="150" dirty="0">
              <a:latin typeface="Calibri Light" panose="020F0302020204030204" pitchFamily="34" charset="0"/>
              <a:ea typeface="NSimSun" panose="02010609030101010101" pitchFamily="49" charset="-122"/>
              <a:cs typeface="Arial" panose="020B0604020202020204" pitchFamily="34" charset="0"/>
            </a:endParaRPr>
          </a:p>
          <a:p>
            <a:pPr>
              <a:spcAft>
                <a:spcPts val="0"/>
              </a:spcAft>
            </a:pPr>
            <a:endParaRPr lang="fr-FR" sz="2000" kern="150" dirty="0">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293215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60000" y="900000"/>
            <a:ext cx="6870600" cy="1852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pPr marL="1440">
              <a:lnSpc>
                <a:spcPct val="100000"/>
              </a:lnSpc>
              <a:spcBef>
                <a:spcPts val="1001"/>
              </a:spcBef>
              <a:buClr>
                <a:srgbClr val="90C226"/>
              </a:buClr>
              <a:buSzPct val="80000"/>
            </a:pPr>
            <a:endParaRPr lang="fr-FR" sz="1800" b="0" strike="noStrike" spc="-1" dirty="0">
              <a:latin typeface="Arial"/>
            </a:endParaRPr>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trike="noStrike" spc="-1" dirty="0">
                <a:solidFill>
                  <a:srgbClr val="FFFFFF"/>
                </a:solidFill>
                <a:latin typeface="Calibri"/>
                <a:ea typeface="DejaVu Sans"/>
              </a:rPr>
              <a:t>      LES </a:t>
            </a:r>
            <a:r>
              <a:rPr lang="fr-FR" sz="3600" b="1" spc="-1" dirty="0">
                <a:solidFill>
                  <a:srgbClr val="FFFFFF"/>
                </a:solidFill>
                <a:latin typeface="Calibri"/>
                <a:ea typeface="DejaVu Sans"/>
              </a:rPr>
              <a:t>COMMISSIONS </a:t>
            </a:r>
            <a:r>
              <a:rPr lang="fr-FR" sz="3600" b="1" strike="noStrike" spc="-1" dirty="0">
                <a:solidFill>
                  <a:srgbClr val="FFFFFF"/>
                </a:solidFill>
                <a:latin typeface="Calibri"/>
                <a:ea typeface="DejaVu Sans"/>
              </a:rPr>
              <a:t> DE LA CITE </a:t>
            </a:r>
            <a:r>
              <a:rPr lang="fr-FR" sz="3600" b="1" spc="-1" dirty="0">
                <a:solidFill>
                  <a:srgbClr val="FFFFFF"/>
                </a:solidFill>
                <a:latin typeface="Calibri"/>
                <a:ea typeface="DejaVu Sans"/>
              </a:rPr>
              <a:t>E</a:t>
            </a:r>
            <a:r>
              <a:rPr lang="fr-FR" sz="3600" b="1" strike="noStrike" spc="-1" dirty="0">
                <a:solidFill>
                  <a:srgbClr val="FFFFFF"/>
                </a:solidFill>
                <a:latin typeface="Calibri"/>
                <a:ea typeface="DejaVu Sans"/>
              </a:rPr>
              <a:t>DUCATIVE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5147563"/>
          </a:xfrm>
          <a:prstGeom prst="rect">
            <a:avLst/>
          </a:prstGeom>
        </p:spPr>
        <p:txBody>
          <a:bodyPr wrap="square">
            <a:spAutoFit/>
          </a:bodyPr>
          <a:lstStyle/>
          <a:p>
            <a:endParaRPr lang="fr-FR" sz="1400" b="1" dirty="0"/>
          </a:p>
          <a:p>
            <a:r>
              <a:rPr lang="fr-FR" b="1" dirty="0"/>
              <a:t>Rôle des commissions :</a:t>
            </a:r>
            <a:endParaRPr lang="fr-FR" dirty="0"/>
          </a:p>
          <a:p>
            <a:r>
              <a:rPr lang="fr-FR" dirty="0"/>
              <a:t>Mettre en œuvre et effectuer le suivi et l'évaluation des actions par thématique.</a:t>
            </a:r>
          </a:p>
          <a:p>
            <a:r>
              <a:rPr lang="fr-FR" dirty="0"/>
              <a:t>Force de proposition auprès du comité technique.</a:t>
            </a:r>
          </a:p>
          <a:p>
            <a:endParaRPr lang="fr-FR" sz="1400" dirty="0"/>
          </a:p>
          <a:p>
            <a:r>
              <a:rPr lang="fr-FR" sz="1400" b="1" u="sng" dirty="0"/>
              <a:t>6 commissions sont retenues ( réunion du 26/04/2022)</a:t>
            </a:r>
          </a:p>
          <a:p>
            <a:endParaRPr lang="fr-FR" sz="1400" b="1" u="sng" dirty="0"/>
          </a:p>
          <a:p>
            <a:pPr marL="800100" lvl="1" indent="-342900">
              <a:buFont typeface="+mj-lt"/>
              <a:buAutoNum type="arabicPeriod"/>
            </a:pPr>
            <a:r>
              <a:rPr lang="fr-FR" dirty="0"/>
              <a:t>Sport-Santé</a:t>
            </a:r>
          </a:p>
          <a:p>
            <a:pPr marL="800100" lvl="1" indent="-342900">
              <a:buFont typeface="+mj-lt"/>
              <a:buAutoNum type="arabicPeriod"/>
            </a:pPr>
            <a:r>
              <a:rPr lang="fr-FR" dirty="0"/>
              <a:t>Citoyenneté</a:t>
            </a:r>
          </a:p>
          <a:p>
            <a:pPr marL="800100" lvl="1" indent="-342900">
              <a:buFont typeface="+mj-lt"/>
              <a:buAutoNum type="arabicPeriod"/>
            </a:pPr>
            <a:r>
              <a:rPr lang="fr-FR" dirty="0"/>
              <a:t>Culture / Arts</a:t>
            </a:r>
          </a:p>
          <a:p>
            <a:pPr marL="800100" lvl="1" indent="-342900">
              <a:buFont typeface="+mj-lt"/>
              <a:buAutoNum type="arabicPeriod"/>
            </a:pPr>
            <a:r>
              <a:rPr lang="fr-FR" dirty="0"/>
              <a:t>Réussite Educative </a:t>
            </a:r>
          </a:p>
          <a:p>
            <a:pPr marL="800100" lvl="1" indent="-342900">
              <a:buFont typeface="+mj-lt"/>
              <a:buAutoNum type="arabicPeriod"/>
            </a:pPr>
            <a:r>
              <a:rPr lang="fr-FR" dirty="0"/>
              <a:t>Numérique éducatif (1</a:t>
            </a:r>
            <a:r>
              <a:rPr lang="fr-FR" baseline="30000" dirty="0"/>
              <a:t>ère</a:t>
            </a:r>
            <a:r>
              <a:rPr lang="fr-FR" dirty="0"/>
              <a:t> année)</a:t>
            </a:r>
          </a:p>
          <a:p>
            <a:pPr marL="800100" lvl="1" indent="-342900">
              <a:buFont typeface="+mj-lt"/>
              <a:buAutoNum type="arabicPeriod"/>
            </a:pPr>
            <a:r>
              <a:rPr lang="fr-FR" dirty="0"/>
              <a:t>Communication institutionnelle et externe (faire connaître concrètement les actions)</a:t>
            </a:r>
          </a:p>
          <a:p>
            <a:pPr lvl="0"/>
            <a:endParaRPr lang="fr-FR" sz="1050" dirty="0"/>
          </a:p>
          <a:p>
            <a:r>
              <a:rPr lang="fr-FR" b="1" dirty="0"/>
              <a:t>Fréquence des réunions : a minima 2 par an</a:t>
            </a:r>
          </a:p>
          <a:p>
            <a:endParaRPr lang="fr-FR" sz="1400" dirty="0"/>
          </a:p>
          <a:p>
            <a:endParaRPr lang="fr-FR" dirty="0"/>
          </a:p>
          <a:p>
            <a:endParaRPr lang="fr-FR" sz="1400" dirty="0"/>
          </a:p>
          <a:p>
            <a:endParaRPr lang="fr-FR" dirty="0"/>
          </a:p>
        </p:txBody>
      </p:sp>
    </p:spTree>
    <p:extLst>
      <p:ext uri="{BB962C8B-B14F-4D97-AF65-F5344CB8AC3E}">
        <p14:creationId xmlns:p14="http://schemas.microsoft.com/office/powerpoint/2010/main" val="1619520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trike="noStrike" spc="-1" dirty="0">
                <a:solidFill>
                  <a:srgbClr val="FFFFFF"/>
                </a:solidFill>
                <a:latin typeface="Calibri"/>
                <a:ea typeface="DejaVu Sans"/>
              </a:rPr>
              <a:t>                          LE PLAN D’ACTIONS</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6" name="ZoneTexte 5">
            <a:extLst>
              <a:ext uri="{FF2B5EF4-FFF2-40B4-BE49-F238E27FC236}">
                <a16:creationId xmlns:a16="http://schemas.microsoft.com/office/drawing/2014/main" id="{20B05ACE-3830-4958-92D2-A921021D5956}"/>
              </a:ext>
            </a:extLst>
          </p:cNvPr>
          <p:cNvSpPr txBox="1"/>
          <p:nvPr/>
        </p:nvSpPr>
        <p:spPr>
          <a:xfrm>
            <a:off x="234142" y="906867"/>
            <a:ext cx="7812578" cy="3877985"/>
          </a:xfrm>
          <a:prstGeom prst="rect">
            <a:avLst/>
          </a:prstGeom>
          <a:noFill/>
        </p:spPr>
        <p:txBody>
          <a:bodyPr wrap="square">
            <a:spAutoFit/>
          </a:bodyPr>
          <a:lstStyle/>
          <a:p>
            <a:r>
              <a:rPr lang="fr-FR" b="1" dirty="0">
                <a:solidFill>
                  <a:srgbClr val="595959"/>
                </a:solidFill>
              </a:rPr>
              <a:t>34 actions déclinées  à  travers </a:t>
            </a:r>
            <a:r>
              <a:rPr lang="fr-FR" b="1" dirty="0">
                <a:solidFill>
                  <a:srgbClr val="FF0000"/>
                </a:solidFill>
              </a:rPr>
              <a:t>les thèmes suivants </a:t>
            </a:r>
            <a:r>
              <a:rPr lang="fr-FR" b="1" dirty="0">
                <a:solidFill>
                  <a:srgbClr val="595959"/>
                </a:solidFill>
              </a:rPr>
              <a:t>:</a:t>
            </a:r>
          </a:p>
          <a:p>
            <a:endParaRPr lang="fr-FR" b="1" dirty="0">
              <a:solidFill>
                <a:srgbClr val="595959"/>
              </a:solidFill>
            </a:endParaRPr>
          </a:p>
          <a:p>
            <a:r>
              <a:rPr lang="fr-FR" sz="1400" b="1" dirty="0">
                <a:solidFill>
                  <a:srgbClr val="FF0000"/>
                </a:solidFill>
              </a:rPr>
              <a:t>Petite Enfance : </a:t>
            </a:r>
            <a:r>
              <a:rPr lang="fr-FR" sz="1400" b="1" dirty="0"/>
              <a:t>ti  </a:t>
            </a:r>
            <a:r>
              <a:rPr lang="fr-FR" sz="1400" b="1" dirty="0" err="1"/>
              <a:t>kaz</a:t>
            </a:r>
            <a:r>
              <a:rPr lang="fr-FR" sz="1400" b="1" dirty="0"/>
              <a:t> a </a:t>
            </a:r>
            <a:r>
              <a:rPr lang="fr-FR" sz="1400" b="1" dirty="0" err="1"/>
              <a:t>Jwé</a:t>
            </a:r>
            <a:r>
              <a:rPr lang="fr-FR" sz="1400" b="1" dirty="0"/>
              <a:t>/Eveil  Gymnique/Osmose</a:t>
            </a:r>
          </a:p>
          <a:p>
            <a:r>
              <a:rPr lang="fr-FR" sz="1400" b="1" dirty="0">
                <a:solidFill>
                  <a:srgbClr val="FF0000"/>
                </a:solidFill>
              </a:rPr>
              <a:t>Sport santé citoyenneté </a:t>
            </a:r>
            <a:r>
              <a:rPr lang="fr-FR" sz="1400" b="1" dirty="0">
                <a:solidFill>
                  <a:srgbClr val="595959"/>
                </a:solidFill>
              </a:rPr>
              <a:t> :  Les </a:t>
            </a:r>
            <a:r>
              <a:rPr lang="fr-FR" sz="1400" b="1" dirty="0" err="1">
                <a:solidFill>
                  <a:srgbClr val="595959"/>
                </a:solidFill>
              </a:rPr>
              <a:t>usépiens</a:t>
            </a:r>
            <a:r>
              <a:rPr lang="fr-FR" sz="1400" b="1" dirty="0">
                <a:solidFill>
                  <a:srgbClr val="595959"/>
                </a:solidFill>
              </a:rPr>
              <a:t> et les </a:t>
            </a:r>
            <a:r>
              <a:rPr lang="fr-FR" sz="1400" b="1" dirty="0" err="1">
                <a:solidFill>
                  <a:srgbClr val="595959"/>
                </a:solidFill>
              </a:rPr>
              <a:t>usépiennes</a:t>
            </a:r>
            <a:r>
              <a:rPr lang="fr-FR" sz="1400" b="1" dirty="0">
                <a:solidFill>
                  <a:srgbClr val="595959"/>
                </a:solidFill>
              </a:rPr>
              <a:t>  / </a:t>
            </a:r>
            <a:r>
              <a:rPr lang="fr-FR" sz="1400" b="1" dirty="0">
                <a:solidFill>
                  <a:schemeClr val="accent1">
                    <a:lumMod val="60000"/>
                    <a:lumOff val="40000"/>
                  </a:schemeClr>
                </a:solidFill>
              </a:rPr>
              <a:t>La boxe éducative/ Escape  Game les valeurs de la République et la  Laïcité</a:t>
            </a:r>
            <a:r>
              <a:rPr lang="fr-FR" sz="1400" b="1" dirty="0">
                <a:solidFill>
                  <a:srgbClr val="595959"/>
                </a:solidFill>
              </a:rPr>
              <a:t> / </a:t>
            </a:r>
            <a:r>
              <a:rPr lang="fr-FR" sz="1400" b="1" dirty="0"/>
              <a:t>Les ateliers du  goût</a:t>
            </a:r>
            <a:r>
              <a:rPr lang="fr-FR" sz="1400" b="1" dirty="0">
                <a:solidFill>
                  <a:schemeClr val="accent1">
                    <a:lumMod val="60000"/>
                    <a:lumOff val="40000"/>
                  </a:schemeClr>
                </a:solidFill>
              </a:rPr>
              <a:t>/Les ateliers prévention santé et sécurité routière</a:t>
            </a:r>
          </a:p>
          <a:p>
            <a:r>
              <a:rPr lang="fr-FR" sz="1400" b="1" dirty="0">
                <a:solidFill>
                  <a:srgbClr val="FF0000"/>
                </a:solidFill>
              </a:rPr>
              <a:t>Arts et culture </a:t>
            </a:r>
            <a:r>
              <a:rPr lang="fr-FR" sz="1400" b="1" dirty="0">
                <a:solidFill>
                  <a:srgbClr val="595959"/>
                </a:solidFill>
              </a:rPr>
              <a:t> : Mon école  tout en </a:t>
            </a:r>
            <a:r>
              <a:rPr lang="fr-FR" sz="1400" b="1" dirty="0">
                <a:solidFill>
                  <a:schemeClr val="accent1">
                    <a:lumMod val="60000"/>
                    <a:lumOff val="40000"/>
                  </a:schemeClr>
                </a:solidFill>
              </a:rPr>
              <a:t>couleurs/Symbiose/Sur la  Trace des amérindiens/Ateliers théâtre/ </a:t>
            </a:r>
            <a:r>
              <a:rPr lang="fr-FR" sz="1400" b="1" dirty="0" err="1">
                <a:solidFill>
                  <a:schemeClr val="accent1">
                    <a:lumMod val="60000"/>
                    <a:lumOff val="40000"/>
                  </a:schemeClr>
                </a:solidFill>
              </a:rPr>
              <a:t>Mizik</a:t>
            </a:r>
            <a:r>
              <a:rPr lang="fr-FR" sz="1400" b="1" dirty="0">
                <a:solidFill>
                  <a:schemeClr val="accent1">
                    <a:lumMod val="60000"/>
                    <a:lumOff val="40000"/>
                  </a:schemeClr>
                </a:solidFill>
              </a:rPr>
              <a:t> an </a:t>
            </a:r>
            <a:r>
              <a:rPr lang="fr-FR" sz="1400" b="1" dirty="0" err="1">
                <a:solidFill>
                  <a:schemeClr val="accent1">
                    <a:lumMod val="60000"/>
                    <a:lumOff val="40000"/>
                  </a:schemeClr>
                </a:solidFill>
              </a:rPr>
              <a:t>nou</a:t>
            </a:r>
            <a:r>
              <a:rPr lang="fr-FR" sz="1400" b="1" dirty="0">
                <a:solidFill>
                  <a:schemeClr val="accent1">
                    <a:lumMod val="60000"/>
                    <a:lumOff val="40000"/>
                  </a:schemeClr>
                </a:solidFill>
              </a:rPr>
              <a:t>/Sur les traces de Sonny </a:t>
            </a:r>
            <a:r>
              <a:rPr lang="fr-FR" sz="1400" b="1" dirty="0" err="1">
                <a:solidFill>
                  <a:schemeClr val="accent1">
                    <a:lumMod val="60000"/>
                    <a:lumOff val="40000"/>
                  </a:schemeClr>
                </a:solidFill>
              </a:rPr>
              <a:t>Rupaire</a:t>
            </a:r>
            <a:r>
              <a:rPr lang="fr-FR" sz="1400" b="1" dirty="0">
                <a:solidFill>
                  <a:schemeClr val="accent1">
                    <a:lumMod val="60000"/>
                    <a:lumOff val="40000"/>
                  </a:schemeClr>
                </a:solidFill>
              </a:rPr>
              <a:t> </a:t>
            </a:r>
            <a:r>
              <a:rPr lang="fr-FR" sz="1400" b="1" dirty="0">
                <a:solidFill>
                  <a:srgbClr val="595959"/>
                </a:solidFill>
              </a:rPr>
              <a:t>)</a:t>
            </a:r>
          </a:p>
          <a:p>
            <a:r>
              <a:rPr lang="fr-FR" sz="1400" b="1" dirty="0">
                <a:solidFill>
                  <a:srgbClr val="FF0000"/>
                </a:solidFill>
              </a:rPr>
              <a:t>Numérique</a:t>
            </a:r>
            <a:r>
              <a:rPr lang="fr-FR" sz="1400" b="1" dirty="0">
                <a:solidFill>
                  <a:srgbClr val="595959"/>
                </a:solidFill>
              </a:rPr>
              <a:t>  : Ma bibliothèque  à l’école et   la maison /Les jardins connectés ) </a:t>
            </a:r>
          </a:p>
          <a:p>
            <a:r>
              <a:rPr lang="fr-FR" sz="1400" b="1" dirty="0">
                <a:solidFill>
                  <a:srgbClr val="FF0000"/>
                </a:solidFill>
              </a:rPr>
              <a:t>Persévérance scolaire</a:t>
            </a:r>
            <a:r>
              <a:rPr lang="fr-FR" sz="1400" b="1" dirty="0">
                <a:solidFill>
                  <a:srgbClr val="595959"/>
                </a:solidFill>
              </a:rPr>
              <a:t>  : </a:t>
            </a:r>
            <a:r>
              <a:rPr lang="fr-FR" sz="1400" b="1" dirty="0">
                <a:solidFill>
                  <a:schemeClr val="accent1">
                    <a:lumMod val="60000"/>
                    <a:lumOff val="40000"/>
                  </a:schemeClr>
                </a:solidFill>
              </a:rPr>
              <a:t>Business </a:t>
            </a:r>
            <a:r>
              <a:rPr lang="fr-FR" sz="1400" b="1" dirty="0" err="1">
                <a:solidFill>
                  <a:schemeClr val="accent1">
                    <a:lumMod val="60000"/>
                    <a:lumOff val="40000"/>
                  </a:schemeClr>
                </a:solidFill>
              </a:rPr>
              <a:t>school</a:t>
            </a:r>
            <a:r>
              <a:rPr lang="fr-FR" sz="1400" b="1" dirty="0">
                <a:solidFill>
                  <a:schemeClr val="accent1">
                    <a:lumMod val="60000"/>
                    <a:lumOff val="40000"/>
                  </a:schemeClr>
                </a:solidFill>
              </a:rPr>
              <a:t> </a:t>
            </a:r>
            <a:r>
              <a:rPr lang="fr-FR" sz="1400" b="1" dirty="0" err="1">
                <a:solidFill>
                  <a:schemeClr val="accent1">
                    <a:lumMod val="60000"/>
                    <a:lumOff val="40000"/>
                  </a:schemeClr>
                </a:solidFill>
              </a:rPr>
              <a:t>game</a:t>
            </a:r>
            <a:endParaRPr lang="fr-FR" sz="1400" b="1" dirty="0">
              <a:solidFill>
                <a:schemeClr val="accent1">
                  <a:lumMod val="60000"/>
                  <a:lumOff val="40000"/>
                </a:schemeClr>
              </a:solidFill>
            </a:endParaRPr>
          </a:p>
          <a:p>
            <a:pPr lvl="0"/>
            <a:r>
              <a:rPr lang="fr-FR" sz="1400" b="1" dirty="0">
                <a:solidFill>
                  <a:srgbClr val="FF0000"/>
                </a:solidFill>
                <a:ea typeface="Calibri" panose="020F0502020204030204" pitchFamily="34" charset="0"/>
                <a:cs typeface="Times New Roman" panose="02020603050405020304" pitchFamily="18" charset="0"/>
              </a:rPr>
              <a:t>La réussite scolaire </a:t>
            </a:r>
            <a:r>
              <a:rPr lang="fr-FR" sz="1400" b="1" dirty="0">
                <a:solidFill>
                  <a:srgbClr val="595959"/>
                </a:solidFill>
                <a:ea typeface="Calibri" panose="020F0502020204030204" pitchFamily="34" charset="0"/>
                <a:cs typeface="Times New Roman" panose="02020603050405020304" pitchFamily="18" charset="0"/>
              </a:rPr>
              <a:t>(les mallettes littéraires /Club mathématiques/ Club de scrabble scolaire/</a:t>
            </a:r>
            <a:r>
              <a:rPr lang="fr-FR" sz="1400" b="1" dirty="0">
                <a:solidFill>
                  <a:schemeClr val="accent1">
                    <a:lumMod val="60000"/>
                    <a:lumOff val="40000"/>
                  </a:schemeClr>
                </a:solidFill>
                <a:ea typeface="Calibri" panose="020F0502020204030204" pitchFamily="34" charset="0"/>
                <a:cs typeface="Times New Roman" panose="02020603050405020304" pitchFamily="18" charset="0"/>
              </a:rPr>
              <a:t>Ludification des sciences /Jouer aux échecs </a:t>
            </a:r>
          </a:p>
          <a:p>
            <a:pPr lvl="0"/>
            <a:r>
              <a:rPr lang="fr-FR" sz="1400" b="1" dirty="0">
                <a:solidFill>
                  <a:srgbClr val="FF0000"/>
                </a:solidFill>
                <a:ea typeface="Calibri" panose="020F0502020204030204" pitchFamily="34" charset="0"/>
                <a:cs typeface="Times New Roman" panose="02020603050405020304" pitchFamily="18" charset="0"/>
              </a:rPr>
              <a:t>La réussite éducative</a:t>
            </a:r>
            <a:r>
              <a:rPr lang="fr-FR" sz="1400" b="1" dirty="0">
                <a:solidFill>
                  <a:srgbClr val="595959"/>
                </a:solidFill>
                <a:ea typeface="Calibri" panose="020F0502020204030204" pitchFamily="34" charset="0"/>
                <a:cs typeface="Times New Roman" panose="02020603050405020304" pitchFamily="18" charset="0"/>
              </a:rPr>
              <a:t>: accompagnement  à la mise en place  du Programme de réussite éducative et du  PEDT/Elaboration du  diagnostic du  tissu  associatif de la ville</a:t>
            </a:r>
          </a:p>
          <a:p>
            <a:r>
              <a:rPr lang="fr-FR" sz="1400" b="1" dirty="0">
                <a:solidFill>
                  <a:srgbClr val="FF0000"/>
                </a:solidFill>
              </a:rPr>
              <a:t>L’accompagnement personnalisé des jeunes</a:t>
            </a:r>
            <a:r>
              <a:rPr lang="fr-FR" sz="1400" b="1" dirty="0">
                <a:solidFill>
                  <a:srgbClr val="595959"/>
                </a:solidFill>
              </a:rPr>
              <a:t>: </a:t>
            </a:r>
            <a:r>
              <a:rPr lang="fr-FR" sz="1400" b="1" dirty="0">
                <a:solidFill>
                  <a:schemeClr val="accent1">
                    <a:lumMod val="60000"/>
                    <a:lumOff val="40000"/>
                  </a:schemeClr>
                </a:solidFill>
              </a:rPr>
              <a:t>Cordées de réussite +/Mentorat scolaire</a:t>
            </a:r>
          </a:p>
          <a:p>
            <a:r>
              <a:rPr lang="fr-FR" sz="1400" b="1" dirty="0">
                <a:solidFill>
                  <a:srgbClr val="FF0000"/>
                </a:solidFill>
              </a:rPr>
              <a:t>Avenir: </a:t>
            </a:r>
            <a:r>
              <a:rPr lang="fr-FR" sz="1400" b="1" dirty="0">
                <a:solidFill>
                  <a:schemeClr val="accent1">
                    <a:lumMod val="60000"/>
                    <a:lumOff val="40000"/>
                  </a:schemeClr>
                </a:solidFill>
              </a:rPr>
              <a:t>Forum de découverte de formations et de métiers</a:t>
            </a:r>
          </a:p>
          <a:p>
            <a:r>
              <a:rPr lang="fr-FR" sz="1400" b="1" dirty="0">
                <a:solidFill>
                  <a:srgbClr val="FF0000"/>
                </a:solidFill>
              </a:rPr>
              <a:t>Parentalité</a:t>
            </a:r>
            <a:r>
              <a:rPr lang="fr-FR" sz="1400" b="1" dirty="0"/>
              <a:t>: Espace parents</a:t>
            </a:r>
          </a:p>
        </p:txBody>
      </p:sp>
    </p:spTree>
    <p:extLst>
      <p:ext uri="{BB962C8B-B14F-4D97-AF65-F5344CB8AC3E}">
        <p14:creationId xmlns:p14="http://schemas.microsoft.com/office/powerpoint/2010/main" val="310477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trike="noStrike" spc="-1" dirty="0">
                <a:solidFill>
                  <a:srgbClr val="FFFFFF"/>
                </a:solidFill>
                <a:latin typeface="Calibri"/>
                <a:ea typeface="DejaVu Sans"/>
              </a:rPr>
              <a:t>                          LE PLAN D’ACTIONS</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pic>
        <p:nvPicPr>
          <p:cNvPr id="3" name="Image 2"/>
          <p:cNvPicPr>
            <a:picLocks noChangeAspect="1"/>
          </p:cNvPicPr>
          <p:nvPr/>
        </p:nvPicPr>
        <p:blipFill>
          <a:blip r:embed="rId3"/>
          <a:stretch>
            <a:fillRect/>
          </a:stretch>
        </p:blipFill>
        <p:spPr>
          <a:xfrm>
            <a:off x="234142" y="1410937"/>
            <a:ext cx="7823336" cy="3300912"/>
          </a:xfrm>
          <a:prstGeom prst="rect">
            <a:avLst/>
          </a:prstGeom>
        </p:spPr>
      </p:pic>
    </p:spTree>
    <p:extLst>
      <p:ext uri="{BB962C8B-B14F-4D97-AF65-F5344CB8AC3E}">
        <p14:creationId xmlns:p14="http://schemas.microsoft.com/office/powerpoint/2010/main" val="1080127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trike="noStrike" spc="-1" dirty="0">
                <a:solidFill>
                  <a:srgbClr val="FFFFFF"/>
                </a:solidFill>
                <a:latin typeface="Calibri"/>
                <a:ea typeface="DejaVu Sans"/>
              </a:rPr>
              <a:t>                          LE PLAN D’ACTIONS</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pic>
        <p:nvPicPr>
          <p:cNvPr id="4" name="Image 3"/>
          <p:cNvPicPr>
            <a:picLocks noChangeAspect="1"/>
          </p:cNvPicPr>
          <p:nvPr/>
        </p:nvPicPr>
        <p:blipFill>
          <a:blip r:embed="rId3"/>
          <a:stretch>
            <a:fillRect/>
          </a:stretch>
        </p:blipFill>
        <p:spPr>
          <a:xfrm>
            <a:off x="312120" y="1307291"/>
            <a:ext cx="8312335" cy="3529890"/>
          </a:xfrm>
          <a:prstGeom prst="rect">
            <a:avLst/>
          </a:prstGeom>
        </p:spPr>
      </p:pic>
    </p:spTree>
    <p:extLst>
      <p:ext uri="{BB962C8B-B14F-4D97-AF65-F5344CB8AC3E}">
        <p14:creationId xmlns:p14="http://schemas.microsoft.com/office/powerpoint/2010/main" val="398156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335857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lnSpcReduction="10000"/>
          </a:bodyPr>
          <a:lstStyle/>
          <a:p>
            <a:r>
              <a:rPr lang="fr-FR" dirty="0"/>
              <a:t>Le programme Cités éducatives était un programme phare du plan Borloo (voir la note de décryptage du Labo de mai 2018) et une des rares propositions à avoir été retenue.</a:t>
            </a:r>
          </a:p>
          <a:p>
            <a:r>
              <a:rPr lang="fr-FR" dirty="0"/>
              <a:t>Le lancement officiel du programme a eu lieu le 5 novembre 2018 par Julien </a:t>
            </a:r>
            <a:r>
              <a:rPr lang="fr-FR" dirty="0" err="1"/>
              <a:t>Denormandie</a:t>
            </a:r>
            <a:r>
              <a:rPr lang="fr-FR" dirty="0"/>
              <a:t>, ministre chargé de la Ville et du logement, et Jean-Michel </a:t>
            </a:r>
            <a:r>
              <a:rPr lang="fr-FR" dirty="0" err="1"/>
              <a:t>Blanquer</a:t>
            </a:r>
            <a:r>
              <a:rPr lang="fr-FR" dirty="0"/>
              <a:t>, ministre de l’éducation nationale.</a:t>
            </a:r>
          </a:p>
          <a:p>
            <a:endParaRPr lang="fr-FR" dirty="0"/>
          </a:p>
          <a:p>
            <a:r>
              <a:rPr lang="fr-FR" b="1" dirty="0"/>
              <a:t>Le programme marque une nouvelle étape du volet éducatif de la Politique de la ville</a:t>
            </a:r>
            <a:r>
              <a:rPr lang="fr-FR" dirty="0"/>
              <a:t>, forme de label d’excellence en matière éducative.  En septembre 2019, 80 territoires ont obtenu le label.  En Janvier  2021  48 nouveaux territoires l’ont obtenu .En  janvier  2022, 72 nouvelles cités éducatives  ont pris naissance. </a:t>
            </a:r>
            <a:r>
              <a:rPr lang="fr-FR" b="1" dirty="0"/>
              <a:t>Le  13 mai  2022  </a:t>
            </a:r>
            <a:r>
              <a:rPr lang="fr-FR" dirty="0"/>
              <a:t>la convention cadre de la cité éducative de la ville   de  Sainte –Rose  fut signée par les acteurs.</a:t>
            </a:r>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INTRODUCTION</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Tree>
    <p:extLst>
      <p:ext uri="{BB962C8B-B14F-4D97-AF65-F5344CB8AC3E}">
        <p14:creationId xmlns:p14="http://schemas.microsoft.com/office/powerpoint/2010/main" val="214279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335857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INTRODUCTION</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3" name="Rectangle 2"/>
          <p:cNvSpPr/>
          <p:nvPr/>
        </p:nvSpPr>
        <p:spPr>
          <a:xfrm>
            <a:off x="403938" y="1051117"/>
            <a:ext cx="7370697" cy="2585323"/>
          </a:xfrm>
          <a:prstGeom prst="rect">
            <a:avLst/>
          </a:prstGeom>
        </p:spPr>
        <p:txBody>
          <a:bodyPr wrap="square">
            <a:spAutoFit/>
          </a:bodyPr>
          <a:lstStyle/>
          <a:p>
            <a:r>
              <a:rPr lang="fr-FR" dirty="0">
                <a:latin typeface="Gill Sans MT" panose="020B0502020104020203" pitchFamily="34" charset="0"/>
                <a:ea typeface="Corbel" panose="020B0503020204020204" pitchFamily="34" charset="0"/>
                <a:cs typeface="Calibri" panose="020F0502020204030204" pitchFamily="34" charset="0"/>
              </a:rPr>
              <a:t>La mise en place de la Cité éducative VILLE DE SAINTE-ROSE permet de mettre en synergie tous les acteurs du territoire afin de participer à l’épanouissement et à la réussite de tout enfant ou jeune du territoire de 0 à 25 ans durant  3  temps :</a:t>
            </a:r>
          </a:p>
          <a:p>
            <a:endParaRPr lang="fr-FR" dirty="0">
              <a:latin typeface="Gill Sans MT" panose="020B0502020104020203" pitchFamily="34" charset="0"/>
              <a:ea typeface="Corbel" panose="020B0503020204020204" pitchFamily="34" charset="0"/>
              <a:cs typeface="Calibri" panose="020F0502020204030204" pitchFamily="34" charset="0"/>
            </a:endParaRPr>
          </a:p>
          <a:p>
            <a:r>
              <a:rPr lang="fr-FR" dirty="0">
                <a:latin typeface="Gill Sans MT" panose="020B0502020104020203" pitchFamily="34" charset="0"/>
                <a:ea typeface="Corbel" panose="020B0503020204020204" pitchFamily="34" charset="0"/>
                <a:cs typeface="Calibri" panose="020F0502020204030204" pitchFamily="34" charset="0"/>
              </a:rPr>
              <a:t>   </a:t>
            </a:r>
            <a:r>
              <a:rPr lang="fr-FR" b="1" dirty="0">
                <a:solidFill>
                  <a:srgbClr val="FF0000"/>
                </a:solidFill>
                <a:latin typeface="Gill Sans MT" panose="020B0502020104020203" pitchFamily="34" charset="0"/>
                <a:ea typeface="Corbel" panose="020B0503020204020204" pitchFamily="34" charset="0"/>
                <a:cs typeface="Calibri" panose="020F0502020204030204" pitchFamily="34" charset="0"/>
              </a:rPr>
              <a:t>-le temps formel : celui  de l’Ecole</a:t>
            </a:r>
          </a:p>
          <a:p>
            <a:r>
              <a:rPr lang="fr-FR" b="1" dirty="0">
                <a:solidFill>
                  <a:srgbClr val="FF0000"/>
                </a:solidFill>
                <a:latin typeface="Gill Sans MT" panose="020B0502020104020203" pitchFamily="34" charset="0"/>
                <a:ea typeface="Corbel" panose="020B0503020204020204" pitchFamily="34" charset="0"/>
                <a:cs typeface="Calibri" panose="020F0502020204030204" pitchFamily="34" charset="0"/>
              </a:rPr>
              <a:t>   -le temps informel : celui  de la ville (CLAS, PRE,  PLAN </a:t>
            </a:r>
          </a:p>
          <a:p>
            <a:r>
              <a:rPr lang="fr-FR" b="1" dirty="0">
                <a:solidFill>
                  <a:srgbClr val="FF0000"/>
                </a:solidFill>
                <a:latin typeface="Gill Sans MT" panose="020B0502020104020203" pitchFamily="34" charset="0"/>
                <a:ea typeface="Corbel" panose="020B0503020204020204" pitchFamily="34" charset="0"/>
                <a:cs typeface="Calibri" panose="020F0502020204030204" pitchFamily="34" charset="0"/>
              </a:rPr>
              <a:t>    MERCREDI, PEDT)</a:t>
            </a:r>
          </a:p>
          <a:p>
            <a:r>
              <a:rPr lang="fr-FR" b="1" dirty="0">
                <a:solidFill>
                  <a:srgbClr val="FF0000"/>
                </a:solidFill>
                <a:latin typeface="Gill Sans MT" panose="020B0502020104020203" pitchFamily="34" charset="0"/>
                <a:ea typeface="Corbel" panose="020B0503020204020204" pitchFamily="34" charset="0"/>
                <a:cs typeface="Calibri" panose="020F0502020204030204" pitchFamily="34" charset="0"/>
              </a:rPr>
              <a:t>   -le temps non formel : celui  des parents</a:t>
            </a:r>
          </a:p>
        </p:txBody>
      </p:sp>
    </p:spTree>
    <p:extLst>
      <p:ext uri="{BB962C8B-B14F-4D97-AF65-F5344CB8AC3E}">
        <p14:creationId xmlns:p14="http://schemas.microsoft.com/office/powerpoint/2010/main" val="1499926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r>
              <a:rPr lang="fr-FR" b="1" dirty="0"/>
              <a:t>Des quartiers prioritaires de la ville</a:t>
            </a:r>
          </a:p>
          <a:p>
            <a:r>
              <a:rPr lang="fr-FR" dirty="0"/>
              <a:t>-LA BOUCAN</a:t>
            </a:r>
          </a:p>
          <a:p>
            <a:r>
              <a:rPr lang="fr-FR" dirty="0"/>
              <a:t>-LE BOURG</a:t>
            </a:r>
          </a:p>
          <a:p>
            <a:endParaRPr lang="fr-FR" dirty="0"/>
          </a:p>
          <a:p>
            <a:pPr algn="just">
              <a:spcBef>
                <a:spcPts val="400"/>
              </a:spcBef>
              <a:spcAft>
                <a:spcPts val="400"/>
              </a:spcAft>
            </a:pPr>
            <a:r>
              <a:rPr lang="fr-FR" kern="150" dirty="0">
                <a:ea typeface="Times New Roman" panose="02020603050405020304" pitchFamily="18" charset="0"/>
              </a:rPr>
              <a:t>La cité éducative  comporte:</a:t>
            </a:r>
          </a:p>
          <a:p>
            <a:pPr algn="just">
              <a:spcBef>
                <a:spcPts val="400"/>
              </a:spcBef>
              <a:spcAft>
                <a:spcPts val="400"/>
              </a:spcAft>
            </a:pPr>
            <a:r>
              <a:rPr lang="fr-FR" kern="150" dirty="0">
                <a:latin typeface="Gill Sans MT" panose="020B0502020104020203" pitchFamily="34" charset="0"/>
                <a:ea typeface="Times New Roman" panose="02020603050405020304" pitchFamily="18" charset="0"/>
                <a:cs typeface="Courier New" panose="02070309020205020404" pitchFamily="49" charset="0"/>
              </a:rPr>
              <a:t>Etablissements scolaires:  2 collèges (REP BOIS RADA,  et  BEBEL) , 1 lycée (SONNY RUPAIRE),  5 écoles élémentaires, 2 écoles primaires et 5 écoles maternelles</a:t>
            </a:r>
          </a:p>
          <a:p>
            <a:pPr algn="just">
              <a:spcBef>
                <a:spcPts val="400"/>
              </a:spcBef>
              <a:spcAft>
                <a:spcPts val="400"/>
              </a:spcAft>
            </a:pPr>
            <a:r>
              <a:rPr lang="fr-FR" kern="150" dirty="0">
                <a:latin typeface="Gill Sans MT" panose="020B0502020104020203" pitchFamily="34" charset="0"/>
                <a:ea typeface="Times New Roman" panose="02020603050405020304" pitchFamily="18" charset="0"/>
                <a:cs typeface="Courier New" panose="02070309020205020404" pitchFamily="49" charset="0"/>
              </a:rPr>
              <a:t>Effectif:  2462 élèves</a:t>
            </a:r>
          </a:p>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PERIMETRE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Tree>
    <p:extLst>
      <p:ext uri="{BB962C8B-B14F-4D97-AF65-F5344CB8AC3E}">
        <p14:creationId xmlns:p14="http://schemas.microsoft.com/office/powerpoint/2010/main" val="1187868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TROIS GRANDS OBJECTIFS</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3" name="Rectangle 2"/>
          <p:cNvSpPr/>
          <p:nvPr/>
        </p:nvSpPr>
        <p:spPr>
          <a:xfrm>
            <a:off x="361312" y="1334520"/>
            <a:ext cx="7384538" cy="2668551"/>
          </a:xfrm>
          <a:prstGeom prst="rect">
            <a:avLst/>
          </a:prstGeom>
        </p:spPr>
        <p:txBody>
          <a:bodyPr wrap="square">
            <a:spAutoFit/>
          </a:bodyPr>
          <a:lstStyle/>
          <a:p>
            <a:pPr marR="629285" algn="just">
              <a:lnSpc>
                <a:spcPct val="107000"/>
              </a:lnSpc>
              <a:spcAft>
                <a:spcPts val="800"/>
              </a:spcAft>
            </a:pPr>
            <a:r>
              <a:rPr lang="fr-FR" sz="2400" dirty="0">
                <a:solidFill>
                  <a:srgbClr val="000000"/>
                </a:solidFill>
                <a:latin typeface="Gill Sans MT" panose="020B0502020104020203" pitchFamily="34" charset="0"/>
                <a:ea typeface="Calibri" panose="020F0502020204030204" pitchFamily="34" charset="0"/>
                <a:cs typeface="Calibri" panose="020F0502020204030204" pitchFamily="34" charset="0"/>
              </a:rPr>
              <a:t>Travailler ensemble à la réussite scolaire et éducative de tous les élèves de la cité éducative</a:t>
            </a:r>
            <a:endParaRPr lang="fr-FR" sz="2400" dirty="0">
              <a:latin typeface="Gill Sans MT" panose="020B0502020104020203" pitchFamily="34" charset="0"/>
              <a:ea typeface="Calibri" panose="020F0502020204030204" pitchFamily="34" charset="0"/>
              <a:cs typeface="Times New Roman" panose="02020603050405020304" pitchFamily="18" charset="0"/>
            </a:endParaRPr>
          </a:p>
          <a:p>
            <a:pPr marR="629285" algn="just">
              <a:lnSpc>
                <a:spcPct val="107000"/>
              </a:lnSpc>
              <a:spcAft>
                <a:spcPts val="800"/>
              </a:spcAft>
            </a:pPr>
            <a:r>
              <a:rPr lang="fr-FR" sz="2400" dirty="0">
                <a:solidFill>
                  <a:srgbClr val="000000"/>
                </a:solidFill>
                <a:latin typeface="Gill Sans MT" panose="020B0502020104020203" pitchFamily="34" charset="0"/>
                <a:ea typeface="Calibri" panose="020F0502020204030204" pitchFamily="34" charset="0"/>
                <a:cs typeface="Calibri" panose="020F0502020204030204" pitchFamily="34" charset="0"/>
              </a:rPr>
              <a:t>Construire une cité éducative numérique  favorisant l’ambition et l’excellence.</a:t>
            </a:r>
          </a:p>
          <a:p>
            <a:pPr marR="629285" algn="just">
              <a:lnSpc>
                <a:spcPct val="107000"/>
              </a:lnSpc>
              <a:spcAft>
                <a:spcPts val="800"/>
              </a:spcAft>
            </a:pPr>
            <a:r>
              <a:rPr lang="fr-FR" sz="2400" dirty="0">
                <a:solidFill>
                  <a:srgbClr val="000000"/>
                </a:solidFill>
                <a:latin typeface="Gill Sans MT" panose="020B0502020104020203" pitchFamily="34" charset="0"/>
                <a:ea typeface="Calibri" panose="020F0502020204030204" pitchFamily="34" charset="0"/>
                <a:cs typeface="Calibri" panose="020F0502020204030204" pitchFamily="34" charset="0"/>
              </a:rPr>
              <a:t>Aider les enfants et les jeunes à trouver, dans leur environnement, les clés de l’émancipation. </a:t>
            </a:r>
            <a:endParaRPr lang="fr-FR" sz="2400" dirty="0">
              <a:latin typeface="Gill Sans MT" panose="020B0502020104020203"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2273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NOS  ENJEUX PREGNANTS</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3" name="Rectangle 2"/>
          <p:cNvSpPr/>
          <p:nvPr/>
        </p:nvSpPr>
        <p:spPr>
          <a:xfrm>
            <a:off x="361312" y="1334520"/>
            <a:ext cx="7639688" cy="3293209"/>
          </a:xfrm>
          <a:prstGeom prst="rect">
            <a:avLst/>
          </a:prstGeom>
        </p:spPr>
        <p:txBody>
          <a:bodyPr wrap="square">
            <a:spAutoFit/>
          </a:bodyPr>
          <a:lstStyle/>
          <a:p>
            <a:r>
              <a:rPr lang="fr-FR" sz="1600" dirty="0"/>
              <a:t>Participer à la réduction des inégalités sociales, notamment alimentaires ou de santé.</a:t>
            </a:r>
          </a:p>
          <a:p>
            <a:r>
              <a:rPr lang="fr-FR" sz="1600" dirty="0"/>
              <a:t> -S’engager pour l’accessibilité du sport</a:t>
            </a:r>
          </a:p>
          <a:p>
            <a:r>
              <a:rPr lang="fr-FR" sz="1600" dirty="0"/>
              <a:t> -S’engager pour l’accessibilité de la culture, en mobilisant les acteurs et ressources culturels du territoire ;</a:t>
            </a:r>
          </a:p>
          <a:p>
            <a:r>
              <a:rPr lang="fr-FR" sz="1600" dirty="0"/>
              <a:t> -Impliquer les parents et conforter leur rôle au sein du parcours de leur(s) enfant(s) ;</a:t>
            </a:r>
          </a:p>
          <a:p>
            <a:r>
              <a:rPr lang="fr-FR" sz="1600" dirty="0"/>
              <a:t> -Conforter l’apprentissage des savoirs fondamentaux (mathématiques, français) ;</a:t>
            </a:r>
          </a:p>
          <a:p>
            <a:r>
              <a:rPr lang="fr-FR" sz="1600" dirty="0"/>
              <a:t>  -Lutter contre le décrochage scolaire en accompagnant les élèves tout au long de leur parcours ;</a:t>
            </a:r>
          </a:p>
          <a:p>
            <a:r>
              <a:rPr lang="fr-FR" sz="1600" dirty="0"/>
              <a:t>  -Favoriser la maîtrise des outils numériques et lutter contre l’</a:t>
            </a:r>
            <a:r>
              <a:rPr lang="fr-FR" sz="1600" dirty="0" err="1"/>
              <a:t>illectronisme</a:t>
            </a:r>
            <a:r>
              <a:rPr lang="fr-FR" sz="1600" dirty="0"/>
              <a:t> en apportant une aide logistique  et un apprentissage des fondamentaux.</a:t>
            </a:r>
          </a:p>
          <a:p>
            <a:r>
              <a:rPr lang="fr-FR" sz="1600" dirty="0"/>
              <a:t> -Favoriser l’articulation des  dispositifs éducatifs  initiés sur le territoire</a:t>
            </a:r>
          </a:p>
        </p:txBody>
      </p:sp>
    </p:spTree>
    <p:extLst>
      <p:ext uri="{BB962C8B-B14F-4D97-AF65-F5344CB8AC3E}">
        <p14:creationId xmlns:p14="http://schemas.microsoft.com/office/powerpoint/2010/main" val="137515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LE COMITE DE PILOTAGE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4" name="Rectangle 3"/>
          <p:cNvSpPr/>
          <p:nvPr/>
        </p:nvSpPr>
        <p:spPr>
          <a:xfrm>
            <a:off x="312119" y="1006689"/>
            <a:ext cx="7482923" cy="3877985"/>
          </a:xfrm>
          <a:prstGeom prst="rect">
            <a:avLst/>
          </a:prstGeom>
        </p:spPr>
        <p:txBody>
          <a:bodyPr wrap="square">
            <a:spAutoFit/>
          </a:bodyPr>
          <a:lstStyle/>
          <a:p>
            <a:pPr>
              <a:spcAft>
                <a:spcPts val="0"/>
              </a:spcAft>
            </a:pPr>
            <a:r>
              <a:rPr lang="fr-FR" sz="2000" b="1" kern="150" dirty="0">
                <a:latin typeface="Marianne"/>
                <a:ea typeface="NSimSun" panose="02010609030101010101" pitchFamily="49" charset="-122"/>
                <a:cs typeface="Arial" panose="020B0604020202020204" pitchFamily="34" charset="0"/>
              </a:rPr>
              <a:t>MEMBRES DU COMITE DE PILOTAGE</a:t>
            </a:r>
            <a:endParaRPr lang="fr-FR" sz="2000" kern="150" dirty="0">
              <a:latin typeface="Liberation Serif"/>
              <a:ea typeface="NSimSun" panose="02010609030101010101" pitchFamily="49" charset="-122"/>
              <a:cs typeface="Arial" panose="020B0604020202020204" pitchFamily="34" charset="0"/>
            </a:endParaRPr>
          </a:p>
          <a:p>
            <a:pPr>
              <a:spcAft>
                <a:spcPts val="0"/>
              </a:spcAft>
            </a:pPr>
            <a:r>
              <a:rPr lang="fr-FR" b="1" kern="150" dirty="0">
                <a:latin typeface="Calibri Light" panose="020F0302020204030204" pitchFamily="34" charset="0"/>
                <a:ea typeface="NSimSun" panose="02010609030101010101" pitchFamily="49" charset="-122"/>
                <a:cs typeface="Arial" panose="020B0604020202020204" pitchFamily="34" charset="0"/>
              </a:rPr>
              <a:t>(10 personnes)</a:t>
            </a:r>
            <a:endParaRPr lang="fr-FR" sz="2000" b="1" kern="150" dirty="0">
              <a:latin typeface="Liberation Serif"/>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 Gérard JOCK, DASEN</a:t>
            </a:r>
            <a:endParaRPr lang="fr-FR" sz="2000"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 Cyril ROULE, Sous-préfet à la cohésion sociale</a:t>
            </a:r>
            <a:endParaRPr lang="fr-FR" sz="2000"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Mme Carole  SERIN, Principale du collège Bois Rada</a:t>
            </a:r>
          </a:p>
          <a:p>
            <a:pPr>
              <a:spcAft>
                <a:spcPts val="0"/>
              </a:spcAft>
            </a:pPr>
            <a:r>
              <a:rPr lang="fr-FR" sz="2000" kern="150" dirty="0">
                <a:latin typeface="Arial" panose="020B0604020202020204" pitchFamily="34" charset="0"/>
                <a:ea typeface="NSimSun" panose="02010609030101010101" pitchFamily="49" charset="-122"/>
                <a:cs typeface="Arial" panose="020B0604020202020204" pitchFamily="34" charset="0"/>
              </a:rPr>
              <a:t>- M. Adrien BARON (ou son représentant), Maire de la  ville de    </a:t>
            </a:r>
          </a:p>
          <a:p>
            <a:pPr>
              <a:spcAft>
                <a:spcPts val="0"/>
              </a:spcAft>
            </a:pPr>
            <a:r>
              <a:rPr lang="fr-FR" sz="2000" kern="150" dirty="0">
                <a:latin typeface="Arial" panose="020B0604020202020204" pitchFamily="34" charset="0"/>
                <a:ea typeface="NSimSun" panose="02010609030101010101" pitchFamily="49" charset="-122"/>
                <a:cs typeface="Arial" panose="020B0604020202020204" pitchFamily="34" charset="0"/>
              </a:rPr>
              <a:t>  Sainte-Rose</a:t>
            </a:r>
            <a:endParaRPr lang="fr-FR" sz="2400"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 Emmanuel BOISDUR, Principal du collège </a:t>
            </a:r>
            <a:r>
              <a:rPr lang="fr-FR" kern="150" dirty="0" err="1">
                <a:latin typeface="Arial" panose="020B0604020202020204" pitchFamily="34" charset="0"/>
                <a:ea typeface="NSimSun" panose="02010609030101010101" pitchFamily="49" charset="-122"/>
                <a:cs typeface="Arial" panose="020B0604020202020204" pitchFamily="34" charset="0"/>
              </a:rPr>
              <a:t>Bébel</a:t>
            </a:r>
            <a:endParaRPr lang="fr-FR"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Mme Gaëlle COMBE, référente académique Éducation Prioritaire</a:t>
            </a:r>
            <a:endParaRPr lang="fr-FR" sz="2000"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Mme </a:t>
            </a:r>
            <a:r>
              <a:rPr lang="fr-FR" kern="150" dirty="0" err="1">
                <a:latin typeface="Arial" panose="020B0604020202020204" pitchFamily="34" charset="0"/>
                <a:ea typeface="NSimSun" panose="02010609030101010101" pitchFamily="49" charset="-122"/>
                <a:cs typeface="Arial" panose="020B0604020202020204" pitchFamily="34" charset="0"/>
              </a:rPr>
              <a:t>Kathia</a:t>
            </a:r>
            <a:r>
              <a:rPr lang="fr-FR" kern="150" dirty="0">
                <a:latin typeface="Arial" panose="020B0604020202020204" pitchFamily="34" charset="0"/>
                <a:ea typeface="NSimSun" panose="02010609030101010101" pitchFamily="49" charset="-122"/>
                <a:cs typeface="Arial" panose="020B0604020202020204" pitchFamily="34" charset="0"/>
              </a:rPr>
              <a:t> BELLAIRE, IEN de circonscription 1</a:t>
            </a:r>
            <a:r>
              <a:rPr lang="fr-FR" kern="150" baseline="30000" dirty="0">
                <a:latin typeface="Arial" panose="020B0604020202020204" pitchFamily="34" charset="0"/>
                <a:ea typeface="NSimSun" panose="02010609030101010101" pitchFamily="49" charset="-122"/>
                <a:cs typeface="Arial" panose="020B0604020202020204" pitchFamily="34" charset="0"/>
              </a:rPr>
              <a:t>er</a:t>
            </a:r>
            <a:r>
              <a:rPr lang="fr-FR" kern="150" dirty="0">
                <a:latin typeface="Arial" panose="020B0604020202020204" pitchFamily="34" charset="0"/>
                <a:ea typeface="NSimSun" panose="02010609030101010101" pitchFamily="49" charset="-122"/>
                <a:cs typeface="Arial" panose="020B0604020202020204" pitchFamily="34" charset="0"/>
              </a:rPr>
              <a:t> degré</a:t>
            </a:r>
          </a:p>
          <a:p>
            <a:r>
              <a:rPr lang="fr-FR" sz="2000" kern="150" dirty="0">
                <a:latin typeface="Arial" panose="020B0604020202020204" pitchFamily="34" charset="0"/>
                <a:ea typeface="NSimSun" panose="02010609030101010101" pitchFamily="49" charset="-122"/>
                <a:cs typeface="Arial" panose="020B0604020202020204" pitchFamily="34" charset="0"/>
              </a:rPr>
              <a:t>- Mme Ingrid PLACIDE, Déléguée du Préfet à la politique de la ville</a:t>
            </a:r>
            <a:endParaRPr lang="fr-FR" sz="2400" kern="150" dirty="0">
              <a:latin typeface="Arial" panose="020B0604020202020204" pitchFamily="34" charset="0"/>
              <a:ea typeface="NSimSun" panose="02010609030101010101" pitchFamily="49" charset="-122"/>
              <a:cs typeface="Arial" panose="020B0604020202020204" pitchFamily="34" charset="0"/>
            </a:endParaRPr>
          </a:p>
          <a:p>
            <a:pPr>
              <a:spcAft>
                <a:spcPts val="0"/>
              </a:spcAft>
            </a:pPr>
            <a:r>
              <a:rPr lang="fr-FR" kern="150" dirty="0">
                <a:latin typeface="Arial" panose="020B0604020202020204" pitchFamily="34" charset="0"/>
                <a:ea typeface="NSimSun" panose="02010609030101010101" pitchFamily="49" charset="-122"/>
                <a:cs typeface="Arial" panose="020B0604020202020204" pitchFamily="34" charset="0"/>
              </a:rPr>
              <a:t>- M. Pascal  MILNE, Chef de projet opérationnel Cité éducative </a:t>
            </a:r>
            <a:r>
              <a:rPr lang="fr-FR" sz="2000" kern="150" dirty="0">
                <a:latin typeface="Arial" panose="020B0604020202020204" pitchFamily="34" charset="0"/>
                <a:ea typeface="NSimSun" panose="02010609030101010101" pitchFamily="49" charset="-122"/>
                <a:cs typeface="Arial" panose="020B0604020202020204" pitchFamily="34" charset="0"/>
              </a:rPr>
              <a:t> </a:t>
            </a:r>
          </a:p>
        </p:txBody>
      </p:sp>
    </p:spTree>
    <p:extLst>
      <p:ext uri="{BB962C8B-B14F-4D97-AF65-F5344CB8AC3E}">
        <p14:creationId xmlns:p14="http://schemas.microsoft.com/office/powerpoint/2010/main" val="1387239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LE COMITE DE PILOTAGE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4" name="Rectangle 3"/>
          <p:cNvSpPr/>
          <p:nvPr/>
        </p:nvSpPr>
        <p:spPr>
          <a:xfrm>
            <a:off x="312119" y="1006689"/>
            <a:ext cx="7462517" cy="4031873"/>
          </a:xfrm>
          <a:prstGeom prst="rect">
            <a:avLst/>
          </a:prstGeom>
        </p:spPr>
        <p:txBody>
          <a:bodyPr wrap="square">
            <a:spAutoFit/>
          </a:bodyPr>
          <a:lstStyle/>
          <a:p>
            <a:pPr>
              <a:spcAft>
                <a:spcPts val="0"/>
              </a:spcAft>
            </a:pPr>
            <a:r>
              <a:rPr lang="fr-FR" sz="2000" b="1" kern="150" dirty="0">
                <a:latin typeface="Marianne"/>
                <a:ea typeface="NSimSun" panose="02010609030101010101" pitchFamily="49" charset="-122"/>
                <a:cs typeface="Arial" panose="020B0604020202020204" pitchFamily="34" charset="0"/>
              </a:rPr>
              <a:t>R</a:t>
            </a:r>
            <a:r>
              <a:rPr lang="fr-FR" sz="2000" b="1" kern="150" dirty="0">
                <a:latin typeface="Arial" panose="020B0604020202020204" pitchFamily="34" charset="0"/>
                <a:ea typeface="NSimSun" panose="02010609030101010101" pitchFamily="49" charset="-122"/>
                <a:cs typeface="Arial" panose="020B0604020202020204" pitchFamily="34" charset="0"/>
              </a:rPr>
              <a:t>Ô</a:t>
            </a:r>
            <a:r>
              <a:rPr lang="fr-FR" sz="2000" b="1" kern="150" dirty="0">
                <a:latin typeface="Marianne"/>
                <a:ea typeface="NSimSun" panose="02010609030101010101" pitchFamily="49" charset="-122"/>
                <a:cs typeface="Arial" panose="020B0604020202020204" pitchFamily="34" charset="0"/>
              </a:rPr>
              <a:t>LE  DU COMITE DE PILOTAGE</a:t>
            </a:r>
            <a:endParaRPr lang="fr-FR" sz="2000" kern="150" dirty="0">
              <a:latin typeface="Liberation Serif"/>
              <a:ea typeface="NSimSun" panose="02010609030101010101" pitchFamily="49" charset="-122"/>
              <a:cs typeface="Arial" panose="020B0604020202020204" pitchFamily="34" charset="0"/>
            </a:endParaRPr>
          </a:p>
          <a:p>
            <a:pPr>
              <a:spcAft>
                <a:spcPts val="0"/>
              </a:spcAft>
            </a:pPr>
            <a:endParaRPr lang="fr-FR" kern="150" dirty="0">
              <a:latin typeface="Calibri Light" panose="020F0302020204030204" pitchFamily="34" charset="0"/>
              <a:ea typeface="NSimSun" panose="02010609030101010101" pitchFamily="49" charset="-122"/>
              <a:cs typeface="Arial" panose="020B0604020202020204" pitchFamily="34" charset="0"/>
            </a:endParaRPr>
          </a:p>
          <a:p>
            <a:r>
              <a:rPr lang="fr-FR" dirty="0"/>
              <a:t>Il fixe les orientations générales du projet de la cité éducative, arbitre les propositions issues de la concertation et valide chaque grande étape de la démarche. Le comité de pilotage local valide le programme d’actions pluriannuel et la répartition de l’enveloppe triennale.</a:t>
            </a:r>
          </a:p>
          <a:p>
            <a:r>
              <a:rPr lang="fr-FR" dirty="0"/>
              <a:t> </a:t>
            </a:r>
          </a:p>
          <a:p>
            <a:r>
              <a:rPr lang="fr-FR" b="1" dirty="0"/>
              <a:t>Fréquence des réunions :</a:t>
            </a:r>
            <a:endParaRPr lang="fr-FR" dirty="0"/>
          </a:p>
          <a:p>
            <a:r>
              <a:rPr lang="fr-FR" dirty="0"/>
              <a:t>2 COPIL / an :</a:t>
            </a:r>
          </a:p>
          <a:p>
            <a:pPr lvl="0"/>
            <a:r>
              <a:rPr lang="fr-FR" dirty="0"/>
              <a:t>en début d’année : valider la programmation et les crédits pour l’année en cours ainsi que le bilan intermédiaire de l’année écoulée.</a:t>
            </a:r>
          </a:p>
          <a:p>
            <a:pPr lvl="0"/>
            <a:r>
              <a:rPr lang="fr-FR" dirty="0"/>
              <a:t>octobre :  valider la revue de projet et définir les orientations pour l’année suivante</a:t>
            </a:r>
          </a:p>
          <a:p>
            <a:pPr>
              <a:spcAft>
                <a:spcPts val="0"/>
              </a:spcAft>
            </a:pPr>
            <a:endParaRPr lang="fr-FR" sz="2000" kern="150" dirty="0">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1494093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 13_1"/>
          <p:cNvPicPr/>
          <p:nvPr/>
        </p:nvPicPr>
        <p:blipFill>
          <a:blip r:embed="rId2"/>
          <a:stretch/>
        </p:blipFill>
        <p:spPr>
          <a:xfrm>
            <a:off x="7795042" y="762480"/>
            <a:ext cx="1213200" cy="694080"/>
          </a:xfrm>
          <a:prstGeom prst="rect">
            <a:avLst/>
          </a:prstGeom>
          <a:ln w="0">
            <a:noFill/>
          </a:ln>
        </p:spPr>
      </p:pic>
      <p:sp>
        <p:nvSpPr>
          <p:cNvPr id="142" name="Espace réservé du contenu 2_0"/>
          <p:cNvSpPr/>
          <p:nvPr/>
        </p:nvSpPr>
        <p:spPr>
          <a:xfrm>
            <a:off x="312120" y="1109519"/>
            <a:ext cx="7384538" cy="288059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5500"/>
          </a:bodyPr>
          <a:lstStyle/>
          <a:p>
            <a:endParaRPr lang="fr-FR" dirty="0"/>
          </a:p>
        </p:txBody>
      </p:sp>
      <p:sp>
        <p:nvSpPr>
          <p:cNvPr id="143" name="Google Shape;113;p26_3"/>
          <p:cNvSpPr/>
          <p:nvPr/>
        </p:nvSpPr>
        <p:spPr>
          <a:xfrm>
            <a:off x="312120" y="190440"/>
            <a:ext cx="8519760" cy="572040"/>
          </a:xfrm>
          <a:prstGeom prst="rect">
            <a:avLst/>
          </a:prstGeom>
          <a:solidFill>
            <a:srgbClr val="40BAD2"/>
          </a:solidFill>
          <a:ln w="0">
            <a:noFill/>
          </a:ln>
        </p:spPr>
        <p:style>
          <a:lnRef idx="0">
            <a:scrgbClr r="0" g="0" b="0"/>
          </a:lnRef>
          <a:fillRef idx="0">
            <a:scrgbClr r="0" g="0" b="0"/>
          </a:fillRef>
          <a:effectRef idx="0">
            <a:scrgbClr r="0" g="0" b="0"/>
          </a:effectRef>
          <a:fontRef idx="minor"/>
        </p:style>
        <p:txBody>
          <a:bodyPr lIns="90000" tIns="91440" rIns="90000" bIns="91440">
            <a:normAutofit fontScale="84500" lnSpcReduction="20000"/>
          </a:bodyPr>
          <a:lstStyle/>
          <a:p>
            <a:pPr>
              <a:lnSpc>
                <a:spcPct val="100000"/>
              </a:lnSpc>
              <a:tabLst>
                <a:tab pos="0" algn="l"/>
              </a:tabLst>
            </a:pPr>
            <a:r>
              <a:rPr lang="fr-FR" sz="3600" b="1" spc="-1" dirty="0">
                <a:solidFill>
                  <a:srgbClr val="FFFFFF"/>
                </a:solidFill>
                <a:latin typeface="Calibri"/>
              </a:rPr>
              <a:t>                          LE COMITE TECHNIQUE</a:t>
            </a:r>
            <a:endParaRPr lang="fr-FR" sz="3600" b="0" strike="noStrike" spc="-1" dirty="0">
              <a:latin typeface="Arial"/>
            </a:endParaRPr>
          </a:p>
        </p:txBody>
      </p:sp>
      <p:sp>
        <p:nvSpPr>
          <p:cNvPr id="2" name="Rectangle 1">
            <a:extLst>
              <a:ext uri="{FF2B5EF4-FFF2-40B4-BE49-F238E27FC236}">
                <a16:creationId xmlns:a16="http://schemas.microsoft.com/office/drawing/2014/main" id="{B3B7839F-4487-48D5-B957-9661FFEB7055}"/>
              </a:ext>
            </a:extLst>
          </p:cNvPr>
          <p:cNvSpPr/>
          <p:nvPr/>
        </p:nvSpPr>
        <p:spPr>
          <a:xfrm>
            <a:off x="234142" y="762480"/>
            <a:ext cx="8675716" cy="1292662"/>
          </a:xfrm>
          <a:prstGeom prst="rect">
            <a:avLst/>
          </a:prstGeom>
        </p:spPr>
        <p:txBody>
          <a:bodyPr wrap="square">
            <a:spAutoFit/>
          </a:bodyPr>
          <a:lstStyle/>
          <a:p>
            <a:endParaRPr lang="fr-FR" sz="1400" b="1" dirty="0"/>
          </a:p>
          <a:p>
            <a:endParaRPr lang="fr-FR" sz="1400" dirty="0"/>
          </a:p>
          <a:p>
            <a:endParaRPr lang="fr-FR" dirty="0"/>
          </a:p>
          <a:p>
            <a:endParaRPr lang="fr-FR" sz="1400" dirty="0"/>
          </a:p>
          <a:p>
            <a:endParaRPr lang="fr-FR" dirty="0"/>
          </a:p>
        </p:txBody>
      </p:sp>
      <p:sp>
        <p:nvSpPr>
          <p:cNvPr id="4" name="Rectangle 3"/>
          <p:cNvSpPr/>
          <p:nvPr/>
        </p:nvSpPr>
        <p:spPr>
          <a:xfrm>
            <a:off x="312119" y="1006689"/>
            <a:ext cx="7462517" cy="3724096"/>
          </a:xfrm>
          <a:prstGeom prst="rect">
            <a:avLst/>
          </a:prstGeom>
        </p:spPr>
        <p:txBody>
          <a:bodyPr wrap="square">
            <a:spAutoFit/>
          </a:bodyPr>
          <a:lstStyle/>
          <a:p>
            <a:r>
              <a:rPr lang="fr-FR" b="1" kern="150" dirty="0">
                <a:latin typeface="Marianne"/>
                <a:ea typeface="NSimSun" panose="02010609030101010101" pitchFamily="49" charset="-122"/>
                <a:cs typeface="Arial" panose="020B0604020202020204" pitchFamily="34" charset="0"/>
              </a:rPr>
              <a:t>MEMBRES DU COMITE TECHNIQUE</a:t>
            </a:r>
            <a:endParaRPr lang="fr-FR" kern="150" dirty="0">
              <a:latin typeface="Liberation Serif"/>
              <a:ea typeface="NSimSun" panose="02010609030101010101" pitchFamily="49" charset="-122"/>
              <a:cs typeface="Arial" panose="020B0604020202020204" pitchFamily="34" charset="0"/>
            </a:endParaRPr>
          </a:p>
          <a:p>
            <a:endParaRPr lang="fr-FR" kern="150" dirty="0">
              <a:latin typeface="Calibri Light" panose="020F0302020204030204" pitchFamily="34" charset="0"/>
              <a:ea typeface="NSimSun" panose="02010609030101010101" pitchFamily="49" charset="-122"/>
              <a:cs typeface="Arial" panose="020B0604020202020204" pitchFamily="34" charset="0"/>
            </a:endParaRPr>
          </a:p>
          <a:p>
            <a:r>
              <a:rPr lang="fr-FR" sz="1200" dirty="0"/>
              <a:t>(14 personnes)</a:t>
            </a:r>
          </a:p>
          <a:p>
            <a:r>
              <a:rPr lang="fr-FR" sz="1200" dirty="0"/>
              <a:t>- Mme </a:t>
            </a:r>
            <a:r>
              <a:rPr lang="fr-FR" sz="1200" dirty="0" err="1"/>
              <a:t>Kathia</a:t>
            </a:r>
            <a:r>
              <a:rPr lang="fr-FR" sz="1200" dirty="0"/>
              <a:t> BELLAIRE, IEN de circonscription 1</a:t>
            </a:r>
            <a:r>
              <a:rPr lang="fr-FR" sz="1200" baseline="30000" dirty="0"/>
              <a:t>er</a:t>
            </a:r>
            <a:r>
              <a:rPr lang="fr-FR" sz="1200" dirty="0"/>
              <a:t> degré</a:t>
            </a:r>
          </a:p>
          <a:p>
            <a:r>
              <a:rPr lang="fr-FR" sz="1200" dirty="0"/>
              <a:t>- M. </a:t>
            </a:r>
            <a:r>
              <a:rPr lang="fr-FR" sz="1200"/>
              <a:t>PUCHAL Patrice, </a:t>
            </a:r>
            <a:r>
              <a:rPr lang="fr-FR" sz="1200" dirty="0"/>
              <a:t>Coordonnateur REP</a:t>
            </a:r>
          </a:p>
          <a:p>
            <a:r>
              <a:rPr lang="fr-FR" sz="1200" dirty="0"/>
              <a:t>- Mme Ingrid PLACIDE, Déléguée du Préfet à la politique de la ville</a:t>
            </a:r>
          </a:p>
          <a:p>
            <a:r>
              <a:rPr lang="fr-FR" sz="1200" dirty="0"/>
              <a:t>- Mme SERIN Carole (ou son représentant), Principale du collège Bois Rada</a:t>
            </a:r>
          </a:p>
          <a:p>
            <a:r>
              <a:rPr lang="fr-FR" sz="1200" dirty="0"/>
              <a:t>- M. Emmanuel BOISDUR (ou son représentant), Principal du collège </a:t>
            </a:r>
            <a:r>
              <a:rPr lang="fr-FR" sz="1200" dirty="0" err="1"/>
              <a:t>Bébel</a:t>
            </a:r>
            <a:r>
              <a:rPr lang="fr-FR" sz="1200" dirty="0"/>
              <a:t> (ou son représentant)</a:t>
            </a:r>
          </a:p>
          <a:p>
            <a:r>
              <a:rPr lang="fr-FR" sz="1200" dirty="0"/>
              <a:t>- Mme </a:t>
            </a:r>
            <a:r>
              <a:rPr lang="fr-FR" sz="1200" dirty="0" err="1"/>
              <a:t>Cathia</a:t>
            </a:r>
            <a:r>
              <a:rPr lang="fr-FR" sz="1200" dirty="0"/>
              <a:t> LAFAGES, chef de projet politique de la ville de la Commune de Sainte-Rose</a:t>
            </a:r>
          </a:p>
          <a:p>
            <a:r>
              <a:rPr lang="fr-FR" sz="1200" dirty="0"/>
              <a:t>- Mme ONDO Lydia coordonnatrice PRE</a:t>
            </a:r>
          </a:p>
          <a:p>
            <a:r>
              <a:rPr lang="fr-FR" sz="1200" dirty="0"/>
              <a:t>- M. Cédric ELMAC, Conseiller technique de la CAF</a:t>
            </a:r>
          </a:p>
          <a:p>
            <a:r>
              <a:rPr lang="fr-FR" sz="1200" dirty="0"/>
              <a:t>- Mme Pascale LUBINO, Sous-directrice du développement social du Conseil Départemental</a:t>
            </a:r>
          </a:p>
          <a:p>
            <a:r>
              <a:rPr lang="fr-FR" sz="1200" dirty="0"/>
              <a:t>- Mme Patricia GALBA, DGS de la CANBT</a:t>
            </a:r>
          </a:p>
          <a:p>
            <a:r>
              <a:rPr lang="fr-FR" sz="1200" dirty="0"/>
              <a:t>- Mme Yasmina ZOZOR, Proviseur du Lycée Sonny </a:t>
            </a:r>
            <a:r>
              <a:rPr lang="fr-FR" sz="1200" dirty="0" err="1"/>
              <a:t>Rupaire</a:t>
            </a:r>
            <a:endParaRPr lang="fr-FR" sz="1200" dirty="0"/>
          </a:p>
          <a:p>
            <a:r>
              <a:rPr lang="fr-FR" sz="1200" dirty="0"/>
              <a:t>- Mme TITUS Murielle Gestionnaire du collège</a:t>
            </a:r>
          </a:p>
          <a:p>
            <a:r>
              <a:rPr lang="fr-FR" sz="1200" dirty="0"/>
              <a:t>- Mme Murielle RENE-GABRIEL, Chargée de mission politique de la ville à la DEETS</a:t>
            </a:r>
          </a:p>
          <a:p>
            <a:r>
              <a:rPr lang="fr-FR" sz="1200" dirty="0"/>
              <a:t>- M. Pascal  MILNE Chef de projet opérationnel Cité éducative  </a:t>
            </a:r>
          </a:p>
          <a:p>
            <a:pPr>
              <a:spcAft>
                <a:spcPts val="0"/>
              </a:spcAft>
            </a:pPr>
            <a:endParaRPr lang="fr-FR" sz="2000" kern="150" dirty="0">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2804098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1103</TotalTime>
  <Words>1210</Words>
  <Application>Microsoft Office PowerPoint</Application>
  <PresentationFormat>Affichage à l'écran (16:9)</PresentationFormat>
  <Paragraphs>150</Paragraphs>
  <Slides>14</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Calibri</vt:lpstr>
      <vt:lpstr>Calibri Light</vt:lpstr>
      <vt:lpstr>Gill Sans MT</vt:lpstr>
      <vt:lpstr>Liberation Serif</vt:lpstr>
      <vt:lpstr>Marianne</vt:lpstr>
      <vt:lpstr>Symbol</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Principale</dc:creator>
  <dc:description/>
  <cp:lastModifiedBy>pascal milne</cp:lastModifiedBy>
  <cp:revision>32</cp:revision>
  <dcterms:created xsi:type="dcterms:W3CDTF">2022-03-11T18:22:25Z</dcterms:created>
  <dcterms:modified xsi:type="dcterms:W3CDTF">2022-11-10T01:05:06Z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6</vt:i4>
  </property>
  <property fmtid="{D5CDD505-2E9C-101B-9397-08002B2CF9AE}" pid="3" name="PresentationFormat">
    <vt:lpwstr>Affichage à l'écran (16:9)</vt:lpwstr>
  </property>
  <property fmtid="{D5CDD505-2E9C-101B-9397-08002B2CF9AE}" pid="4" name="Slides">
    <vt:i4>6</vt:i4>
  </property>
</Properties>
</file>